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57"/>
  </p:notesMasterIdLst>
  <p:handoutMasterIdLst>
    <p:handoutMasterId r:id="rId58"/>
  </p:handoutMasterIdLst>
  <p:sldIdLst>
    <p:sldId id="536" r:id="rId7"/>
    <p:sldId id="537" r:id="rId8"/>
    <p:sldId id="539" r:id="rId9"/>
    <p:sldId id="540" r:id="rId10"/>
    <p:sldId id="465" r:id="rId11"/>
    <p:sldId id="424" r:id="rId12"/>
    <p:sldId id="404" r:id="rId13"/>
    <p:sldId id="492" r:id="rId14"/>
    <p:sldId id="431" r:id="rId15"/>
    <p:sldId id="495" r:id="rId16"/>
    <p:sldId id="497" r:id="rId17"/>
    <p:sldId id="508" r:id="rId18"/>
    <p:sldId id="507" r:id="rId19"/>
    <p:sldId id="502" r:id="rId20"/>
    <p:sldId id="446" r:id="rId21"/>
    <p:sldId id="504" r:id="rId22"/>
    <p:sldId id="509" r:id="rId23"/>
    <p:sldId id="505" r:id="rId24"/>
    <p:sldId id="510" r:id="rId25"/>
    <p:sldId id="506" r:id="rId26"/>
    <p:sldId id="493" r:id="rId27"/>
    <p:sldId id="511" r:id="rId28"/>
    <p:sldId id="512" r:id="rId29"/>
    <p:sldId id="513" r:id="rId30"/>
    <p:sldId id="514" r:id="rId31"/>
    <p:sldId id="515" r:id="rId32"/>
    <p:sldId id="541" r:id="rId33"/>
    <p:sldId id="475" r:id="rId34"/>
    <p:sldId id="516" r:id="rId35"/>
    <p:sldId id="517" r:id="rId36"/>
    <p:sldId id="499" r:id="rId37"/>
    <p:sldId id="533" r:id="rId38"/>
    <p:sldId id="534" r:id="rId39"/>
    <p:sldId id="535" r:id="rId40"/>
    <p:sldId id="453" r:id="rId41"/>
    <p:sldId id="518" r:id="rId42"/>
    <p:sldId id="519" r:id="rId43"/>
    <p:sldId id="520" r:id="rId44"/>
    <p:sldId id="521" r:id="rId45"/>
    <p:sldId id="522" r:id="rId46"/>
    <p:sldId id="532" r:id="rId47"/>
    <p:sldId id="525" r:id="rId48"/>
    <p:sldId id="526" r:id="rId49"/>
    <p:sldId id="527" r:id="rId50"/>
    <p:sldId id="528" r:id="rId51"/>
    <p:sldId id="529" r:id="rId52"/>
    <p:sldId id="530" r:id="rId53"/>
    <p:sldId id="531" r:id="rId54"/>
    <p:sldId id="523" r:id="rId55"/>
    <p:sldId id="543" r:id="rId5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oman Lida" initials="RL" lastIdx="32" clrIdx="6">
    <p:extLst>
      <p:ext uri="{19B8F6BF-5375-455C-9EA6-DF929625EA0E}">
        <p15:presenceInfo xmlns:p15="http://schemas.microsoft.com/office/powerpoint/2012/main" userId="S-1-5-21-756204042-1246811783-1072919933-261027" providerId="AD"/>
      </p:ext>
    </p:extLst>
  </p:cmAuthor>
  <p:cmAuthor id="1" name="Paredes Adam M" initials="PAM" lastIdx="14" clrIdx="0"/>
  <p:cmAuthor id="8" name="Daunt Samuel" initials="DS" lastIdx="1" clrIdx="7">
    <p:extLst>
      <p:ext uri="{19B8F6BF-5375-455C-9EA6-DF929625EA0E}">
        <p15:presenceInfo xmlns:p15="http://schemas.microsoft.com/office/powerpoint/2012/main" userId="S-1-5-21-756204042-1246811783-1072919933-755163" providerId="AD"/>
      </p:ext>
    </p:extLst>
  </p:cmAuthor>
  <p:cmAuthor id="2" name="Basile Amy" initials="BA" lastIdx="127" clrIdx="1"/>
  <p:cmAuthor id="3" name="Basile Amy" initials="BA [2]" lastIdx="23" clrIdx="2"/>
  <p:cmAuthor id="4" name="Stameshkin Anne" initials="SA" lastIdx="81" clrIdx="3"/>
  <p:cmAuthor id="5" name="Neiman Tracy" initials="NT" lastIdx="1" clrIdx="4"/>
  <p:cmAuthor id="6" name="LIDA ROMAN" initials="" lastIdx="14"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4B"/>
    <a:srgbClr val="009999"/>
    <a:srgbClr val="D5702B"/>
    <a:srgbClr val="009D5F"/>
    <a:srgbClr val="00B1B3"/>
    <a:srgbClr val="595959"/>
    <a:srgbClr val="68489D"/>
    <a:srgbClr val="1D4CA1"/>
    <a:srgbClr val="00BFB3"/>
    <a:srgbClr val="3EB4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0840" autoAdjust="0"/>
  </p:normalViewPr>
  <p:slideViewPr>
    <p:cSldViewPr snapToGrid="0">
      <p:cViewPr varScale="1">
        <p:scale>
          <a:sx n="67" d="100"/>
          <a:sy n="67" d="100"/>
        </p:scale>
        <p:origin x="2024" y="168"/>
      </p:cViewPr>
      <p:guideLst>
        <p:guide orient="horz" pos="2160"/>
        <p:guide pos="3840"/>
      </p:guideLst>
    </p:cSldViewPr>
  </p:slideViewPr>
  <p:notesTextViewPr>
    <p:cViewPr>
      <p:scale>
        <a:sx n="125" d="100"/>
        <a:sy n="125" d="100"/>
      </p:scale>
      <p:origin x="0" y="0"/>
    </p:cViewPr>
  </p:notesTextViewPr>
  <p:notesViewPr>
    <p:cSldViewPr snapToGrid="0">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475" cy="466726"/>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3970339" y="2"/>
            <a:ext cx="3038475" cy="466726"/>
          </a:xfrm>
          <a:prstGeom prst="rect">
            <a:avLst/>
          </a:prstGeom>
        </p:spPr>
        <p:txBody>
          <a:bodyPr vert="horz" lIns="91427" tIns="45714" rIns="91427" bIns="45714" rtlCol="0"/>
          <a:lstStyle>
            <a:lvl1pPr algn="r">
              <a:defRPr sz="1200"/>
            </a:lvl1pPr>
          </a:lstStyle>
          <a:p>
            <a:fld id="{D309C825-FBFA-4EA6-9EBB-997256E692F3}" type="datetimeFigureOut">
              <a:rPr lang="en-US" smtClean="0"/>
              <a:t>10/1/20</a:t>
            </a:fld>
            <a:endParaRPr lang="en-US"/>
          </a:p>
        </p:txBody>
      </p:sp>
      <p:sp>
        <p:nvSpPr>
          <p:cNvPr id="4" name="Footer Placeholder 3"/>
          <p:cNvSpPr>
            <a:spLocks noGrp="1"/>
          </p:cNvSpPr>
          <p:nvPr>
            <p:ph type="ftr" sz="quarter" idx="2"/>
          </p:nvPr>
        </p:nvSpPr>
        <p:spPr>
          <a:xfrm>
            <a:off x="2" y="8829676"/>
            <a:ext cx="3038475" cy="466726"/>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6726"/>
          </a:xfrm>
          <a:prstGeom prst="rect">
            <a:avLst/>
          </a:prstGeom>
        </p:spPr>
        <p:txBody>
          <a:bodyPr vert="horz" lIns="91427" tIns="45714" rIns="91427" bIns="45714" rtlCol="0" anchor="b"/>
          <a:lstStyle>
            <a:lvl1pPr algn="r">
              <a:defRPr sz="1200"/>
            </a:lvl1pPr>
          </a:lstStyle>
          <a:p>
            <a:fld id="{6EAE8D32-FC54-4548-8A52-07DBB12CDEB0}" type="slidenum">
              <a:rPr lang="en-US" smtClean="0"/>
              <a:t>‹#›</a:t>
            </a:fld>
            <a:endParaRPr lang="en-US"/>
          </a:p>
        </p:txBody>
      </p:sp>
    </p:spTree>
    <p:extLst>
      <p:ext uri="{BB962C8B-B14F-4D97-AF65-F5344CB8AC3E}">
        <p14:creationId xmlns:p14="http://schemas.microsoft.com/office/powerpoint/2010/main" val="152269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475" cy="466726"/>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idx="1"/>
          </p:nvPr>
        </p:nvSpPr>
        <p:spPr>
          <a:xfrm>
            <a:off x="3970339" y="2"/>
            <a:ext cx="3038475" cy="466726"/>
          </a:xfrm>
          <a:prstGeom prst="rect">
            <a:avLst/>
          </a:prstGeom>
        </p:spPr>
        <p:txBody>
          <a:bodyPr vert="horz" lIns="91427" tIns="45714" rIns="91427" bIns="45714" rtlCol="0"/>
          <a:lstStyle>
            <a:lvl1pPr algn="r">
              <a:defRPr sz="1200"/>
            </a:lvl1pPr>
          </a:lstStyle>
          <a:p>
            <a:fld id="{F6355F39-2B16-AB4B-ADFC-16AB83246DBB}" type="datetimeFigureOut">
              <a:rPr lang="en-US" smtClean="0"/>
              <a:t>10/1/20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27" tIns="45714" rIns="91427" bIns="45714" rtlCol="0" anchor="ctr"/>
          <a:lstStyle/>
          <a:p>
            <a:endParaRPr lang="en-US"/>
          </a:p>
        </p:txBody>
      </p:sp>
      <p:sp>
        <p:nvSpPr>
          <p:cNvPr id="5" name="Notes Placeholder 4"/>
          <p:cNvSpPr>
            <a:spLocks noGrp="1"/>
          </p:cNvSpPr>
          <p:nvPr>
            <p:ph type="body" sz="quarter" idx="3"/>
          </p:nvPr>
        </p:nvSpPr>
        <p:spPr>
          <a:xfrm>
            <a:off x="701675" y="4473576"/>
            <a:ext cx="5607050" cy="3660774"/>
          </a:xfrm>
          <a:prstGeom prst="rect">
            <a:avLst/>
          </a:prstGeom>
        </p:spPr>
        <p:txBody>
          <a:bodyPr vert="horz" lIns="91427" tIns="45714" rIns="91427"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676"/>
            <a:ext cx="3038475" cy="466726"/>
          </a:xfrm>
          <a:prstGeom prst="rect">
            <a:avLst/>
          </a:prstGeom>
        </p:spPr>
        <p:txBody>
          <a:bodyPr vert="horz" lIns="91427" tIns="45714" rIns="91427"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6"/>
            <a:ext cx="3038475" cy="466726"/>
          </a:xfrm>
          <a:prstGeom prst="rect">
            <a:avLst/>
          </a:prstGeom>
        </p:spPr>
        <p:txBody>
          <a:bodyPr vert="horz" lIns="91427" tIns="45714" rIns="91427" bIns="45714" rtlCol="0" anchor="b"/>
          <a:lstStyle>
            <a:lvl1pPr algn="r">
              <a:defRPr sz="1200"/>
            </a:lvl1pPr>
          </a:lstStyle>
          <a:p>
            <a:fld id="{1AFFAB8D-B9BF-A747-A21C-68C3DBA8194D}" type="slidenum">
              <a:rPr lang="en-US" smtClean="0"/>
              <a:t>‹#›</a:t>
            </a:fld>
            <a:endParaRPr lang="en-US"/>
          </a:p>
        </p:txBody>
      </p:sp>
    </p:spTree>
    <p:extLst>
      <p:ext uri="{BB962C8B-B14F-4D97-AF65-F5344CB8AC3E}">
        <p14:creationId xmlns:p14="http://schemas.microsoft.com/office/powerpoint/2010/main" val="106010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 to give out:</a:t>
            </a:r>
          </a:p>
          <a:p>
            <a:pPr marL="228567" indent="-228567">
              <a:buFont typeface="Arial" panose="020B0604020202020204" pitchFamily="34" charset="0"/>
              <a:buChar char="•"/>
            </a:pPr>
            <a:r>
              <a:rPr lang="en-US" dirty="0"/>
              <a:t>2020 High School Admissions Guide</a:t>
            </a:r>
          </a:p>
          <a:p>
            <a:pPr marL="228567" indent="-228567">
              <a:buFont typeface="Arial" panose="020B0604020202020204" pitchFamily="34" charset="0"/>
              <a:buChar char="•"/>
            </a:pPr>
            <a:r>
              <a:rPr lang="en-US" dirty="0"/>
              <a:t>2020 </a:t>
            </a:r>
            <a:r>
              <a:rPr lang="en-US" baseline="0" dirty="0"/>
              <a:t>Specialized High School Student Handbook</a:t>
            </a:r>
          </a:p>
          <a:p>
            <a:pPr marL="228567" indent="-228567">
              <a:buFont typeface="Arial" panose="020B0604020202020204" pitchFamily="34" charset="0"/>
              <a:buChar char="•"/>
            </a:pPr>
            <a:r>
              <a:rPr lang="en-US" baseline="0" dirty="0"/>
              <a:t>Summer and/or Fall Events Flyers (available in the resources folder. Go to </a:t>
            </a:r>
            <a:r>
              <a:rPr lang="en-US" baseline="0" dirty="0" err="1"/>
              <a:t>school.myschools.nyc</a:t>
            </a:r>
            <a:r>
              <a:rPr lang="en-US" baseline="0" dirty="0"/>
              <a:t> and click the link under “High School Admissions Resources”)</a:t>
            </a:r>
            <a:endParaRPr lang="en-US" dirty="0"/>
          </a:p>
        </p:txBody>
      </p:sp>
      <p:sp>
        <p:nvSpPr>
          <p:cNvPr id="4" name="Slide Number Placeholder 3"/>
          <p:cNvSpPr>
            <a:spLocks noGrp="1"/>
          </p:cNvSpPr>
          <p:nvPr>
            <p:ph type="sldNum" sz="quarter" idx="10"/>
          </p:nvPr>
        </p:nvSpPr>
        <p:spPr/>
        <p:txBody>
          <a:bodyPr/>
          <a:lstStyle/>
          <a:p>
            <a:fld id="{1AFFAB8D-B9BF-A747-A21C-68C3DBA8194D}"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722125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357188"/>
            <a:ext cx="5575300" cy="3136900"/>
          </a:xfrm>
        </p:spPr>
      </p:sp>
      <p:sp>
        <p:nvSpPr>
          <p:cNvPr id="3" name="Notes Placeholder 2"/>
          <p:cNvSpPr>
            <a:spLocks noGrp="1"/>
          </p:cNvSpPr>
          <p:nvPr>
            <p:ph type="body" idx="1"/>
          </p:nvPr>
        </p:nvSpPr>
        <p:spPr>
          <a:xfrm>
            <a:off x="701675" y="4036741"/>
            <a:ext cx="5607050" cy="497993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Arial" panose="020B0604020202020204" pitchFamily="34" charset="0"/>
              </a:rPr>
              <a:t>Taking the SHSAT means you have applied to the testing Specialized High Schools.</a:t>
            </a:r>
          </a:p>
          <a:p>
            <a:endParaRPr lang="en-US" dirty="0"/>
          </a:p>
          <a:p>
            <a:r>
              <a:rPr lang="en-US" dirty="0"/>
              <a:t>After the SHSAT, answer sheets (not the test booklets) are then scored.  </a:t>
            </a:r>
          </a:p>
          <a:p>
            <a:endParaRPr lang="en-US" dirty="0"/>
          </a:p>
          <a:p>
            <a:r>
              <a:rPr lang="en-US" dirty="0"/>
              <a:t>Students must make sure they indicate their answers on the answer sheet.  </a:t>
            </a:r>
          </a:p>
          <a:p>
            <a:endParaRPr lang="en-US" b="1" dirty="0"/>
          </a:p>
          <a:p>
            <a:r>
              <a:rPr lang="en-US" sz="1200" dirty="0">
                <a:cs typeface="Arial" panose="020B0604020202020204" pitchFamily="34" charset="0"/>
              </a:rPr>
              <a:t>Students’ test scores are placed in order from the highest score to the lowest score.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Students’ SHSAT scores, their priority</a:t>
            </a:r>
            <a:r>
              <a:rPr lang="en-US" altLang="en-US" baseline="0" dirty="0">
                <a:ea typeface="ＭＳ Ｐゴシック" panose="020B0600070205080204" pitchFamily="34" charset="-128"/>
              </a:rPr>
              <a:t> order of all schools, and seat availability determine which students receive offers.</a:t>
            </a:r>
          </a:p>
          <a:p>
            <a:endParaRPr lang="en-US" altLang="en-US" baseline="0" dirty="0">
              <a:ea typeface="ＭＳ Ｐゴシック" panose="020B0600070205080204" pitchFamily="34" charset="-128"/>
            </a:endParaRPr>
          </a:p>
          <a:p>
            <a:r>
              <a:rPr lang="en-US" altLang="en-US" baseline="0" dirty="0">
                <a:ea typeface="ＭＳ Ｐゴシック" panose="020B0600070205080204" pitchFamily="34" charset="-128"/>
              </a:rPr>
              <a:t>There’s a great video online you can watch that explains how this works </a:t>
            </a:r>
            <a:r>
              <a:rPr lang="en-US" altLang="en-US" b="1" baseline="0" dirty="0">
                <a:ea typeface="ＭＳ Ｐゴシック" panose="020B0600070205080204" pitchFamily="34" charset="-128"/>
              </a:rPr>
              <a:t>(available at schools.nyc.gov/High)</a:t>
            </a:r>
            <a:endParaRPr lang="en-US" altLang="en-US" b="1" dirty="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9002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188913"/>
            <a:ext cx="3713162" cy="2089150"/>
          </a:xfrm>
        </p:spPr>
      </p:sp>
      <p:sp>
        <p:nvSpPr>
          <p:cNvPr id="3" name="Notes Placeholder 2"/>
          <p:cNvSpPr>
            <a:spLocks noGrp="1"/>
          </p:cNvSpPr>
          <p:nvPr>
            <p:ph type="body" idx="1"/>
          </p:nvPr>
        </p:nvSpPr>
        <p:spPr>
          <a:xfrm>
            <a:off x="261738" y="1788284"/>
            <a:ext cx="6540499" cy="704139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We’re going to focus on the</a:t>
            </a:r>
            <a:r>
              <a:rPr lang="en-US" b="0" baseline="0" dirty="0"/>
              <a:t> required path, the high school application, for the rest of this presentation.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7940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701675" y="3455001"/>
            <a:ext cx="5607050" cy="5480652"/>
          </a:xfrm>
        </p:spPr>
        <p:txBody>
          <a:bodyPr/>
          <a:lstStyle/>
          <a:p>
            <a:r>
              <a:rPr lang="en-US" dirty="0"/>
              <a:t>Your child will officially start the application process in September,</a:t>
            </a:r>
            <a:r>
              <a:rPr lang="en-US" baseline="0" dirty="0"/>
              <a:t> but right now it’s a great idea to start exploring schools and programs.</a:t>
            </a:r>
          </a:p>
          <a:p>
            <a:endParaRPr lang="en-US" baseline="0" dirty="0"/>
          </a:p>
          <a:p>
            <a:r>
              <a:rPr lang="en-US" baseline="0" dirty="0"/>
              <a:t>There are more than 700 high school programs in NYC, and over 400 different high schools across New York City.</a:t>
            </a:r>
          </a:p>
          <a:p>
            <a:endParaRPr lang="en-US" baseline="0" dirty="0"/>
          </a:p>
          <a:p>
            <a:r>
              <a:rPr lang="en-US" baseline="0" dirty="0"/>
              <a:t>You can explore schools and programs online in MySchools. This is a searchable, online version of the high school directory where you can find all detailed information about every school, and in the fall you’ll also submit your high school application online in MySchools in the same place.</a:t>
            </a:r>
          </a:p>
          <a:p>
            <a:endParaRPr lang="en-US" baseline="0" dirty="0"/>
          </a:p>
          <a:p>
            <a:r>
              <a:rPr lang="en-US" baseline="0" dirty="0"/>
              <a:t>You can also use the printed High School Admissions Guide for detailed information about the application process and high school programs.</a:t>
            </a:r>
          </a:p>
          <a:p>
            <a:endParaRPr lang="en-US" baseline="0" dirty="0"/>
          </a:p>
          <a:p>
            <a:r>
              <a:rPr lang="en-US" baseline="0" dirty="0"/>
              <a:t>Throughout the summer, find 20 – 30 programs that interest you, and then you’ll narrow this down to 12 choices in the fall.</a:t>
            </a:r>
          </a:p>
        </p:txBody>
      </p:sp>
      <p:sp>
        <p:nvSpPr>
          <p:cNvPr id="4" name="Slide Number Placeholder 3"/>
          <p:cNvSpPr>
            <a:spLocks noGrp="1"/>
          </p:cNvSpPr>
          <p:nvPr>
            <p:ph type="sldNum" sz="quarter" idx="10"/>
          </p:nvPr>
        </p:nvSpPr>
        <p:spPr/>
        <p:txBody>
          <a:bodyPr/>
          <a:lstStyle/>
          <a:p>
            <a:fld id="{1AFFAB8D-B9BF-A747-A21C-68C3DBA8194D}" type="slidenum">
              <a:rPr lang="en-US" smtClean="0"/>
              <a:t>15</a:t>
            </a:fld>
            <a:endParaRPr lang="en-US"/>
          </a:p>
        </p:txBody>
      </p:sp>
    </p:spTree>
    <p:extLst>
      <p:ext uri="{BB962C8B-B14F-4D97-AF65-F5344CB8AC3E}">
        <p14:creationId xmlns:p14="http://schemas.microsoft.com/office/powerpoint/2010/main" val="626610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701675" y="3455001"/>
            <a:ext cx="5607050" cy="5480652"/>
          </a:xfrm>
        </p:spPr>
        <p:txBody>
          <a:bodyPr/>
          <a:lstStyle/>
          <a:p>
            <a:r>
              <a:rPr lang="en-US" b="0" dirty="0"/>
              <a:t>Let’s talk about how to explore schools and programs in MySchools.</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cs typeface="Arial" panose="020B0604020202020204" pitchFamily="34" charset="0"/>
              </a:rPr>
              <a:t>MySchools is the online high school directory and application.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Gill Sans MT" panose="020B0502020104020203"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cs typeface="Arial" panose="020B0604020202020204" pitchFamily="34" charset="0"/>
              </a:rPr>
              <a:t>Go to the website </a:t>
            </a:r>
            <a:r>
              <a:rPr lang="en-US" sz="1200" b="0" dirty="0" err="1">
                <a:latin typeface="Gill Sans MT" panose="020B0502020104020203" pitchFamily="34" charset="0"/>
                <a:cs typeface="Arial" panose="020B0604020202020204" pitchFamily="34" charset="0"/>
              </a:rPr>
              <a:t>myschools.nyc</a:t>
            </a:r>
            <a:r>
              <a:rPr lang="en-US" sz="1200" b="0" dirty="0">
                <a:latin typeface="Gill Sans MT" panose="020B0502020104020203"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Gill Sans MT" panose="020B0502020104020203"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cs typeface="Arial" panose="020B0604020202020204" pitchFamily="34" charset="0"/>
              </a:rPr>
              <a:t>Families can choose their preferred language from the upper right hand corner,</a:t>
            </a:r>
            <a:r>
              <a:rPr lang="en-US" sz="1200" b="0" baseline="0" dirty="0">
                <a:latin typeface="Gill Sans MT" panose="020B0502020104020203" pitchFamily="34" charset="0"/>
                <a:cs typeface="Arial" panose="020B0604020202020204" pitchFamily="34" charset="0"/>
              </a:rPr>
              <a:t> like this.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2853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701675" y="3455001"/>
            <a:ext cx="5607050" cy="5480652"/>
          </a:xfrm>
        </p:spPr>
        <p:txBody>
          <a:bodyPr/>
          <a:lstStyle/>
          <a:p>
            <a:r>
              <a:rPr lang="en-US" b="0" dirty="0"/>
              <a:t>To start searching</a:t>
            </a:r>
            <a:r>
              <a:rPr lang="en-US" b="0" baseline="0" dirty="0"/>
              <a:t> for schools, scroll all the way does to the very bottom of the page </a:t>
            </a:r>
            <a:endParaRPr lang="en-US" b="0" dirty="0"/>
          </a:p>
          <a:p>
            <a:endParaRPr lang="en-US" b="0" dirty="0"/>
          </a:p>
          <a:p>
            <a:r>
              <a:rPr lang="en-US" b="0" dirty="0"/>
              <a:t>Click on this button that says “Start browsing.”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130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701675" y="3455001"/>
            <a:ext cx="5607050" cy="5480652"/>
          </a:xfrm>
        </p:spPr>
        <p:txBody>
          <a:bodyPr/>
          <a:lstStyle/>
          <a:p>
            <a:r>
              <a:rPr lang="en-US" baseline="0" dirty="0"/>
              <a:t>This is what the searchable directory looks like.</a:t>
            </a:r>
          </a:p>
          <a:p>
            <a:endParaRPr lang="en-US" baseline="0" dirty="0"/>
          </a:p>
          <a:p>
            <a:r>
              <a:rPr lang="en-US" baseline="0" dirty="0"/>
              <a:t>At the top, you can enter your home address. This will show you schools that are closer to home.</a:t>
            </a:r>
          </a:p>
          <a:p>
            <a:endParaRPr lang="en-US" baseline="0" dirty="0"/>
          </a:p>
          <a:p>
            <a:r>
              <a:rPr lang="en-US" dirty="0"/>
              <a:t>Right under that, there’s the search box. You can search for anything—the</a:t>
            </a:r>
            <a:r>
              <a:rPr lang="en-US" baseline="0" dirty="0"/>
              <a:t> name of a school you want to learn more about, or you can search for things you want in a school, like “debate” or “robotics.”</a:t>
            </a:r>
          </a:p>
          <a:p>
            <a:endParaRPr lang="en-US" baseline="0" dirty="0"/>
          </a:p>
          <a:p>
            <a:r>
              <a:rPr lang="en-US" baseline="0" dirty="0"/>
              <a:t>Do your research now! Not after you submit your application. Now you have time to figure out if a school is a good fit and if your child can manage the commute.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9897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701675" y="3455001"/>
            <a:ext cx="5607050" cy="5480652"/>
          </a:xfrm>
        </p:spPr>
        <p:txBody>
          <a:bodyPr/>
          <a:lstStyle/>
          <a:p>
            <a:r>
              <a:rPr lang="en-US" sz="1200" dirty="0"/>
              <a:t>You</a:t>
            </a:r>
            <a:r>
              <a:rPr lang="en-US" sz="1200" baseline="0" dirty="0"/>
              <a:t> can also narrow your search with some button you see here.</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cs typeface="Arial" panose="020B0604020202020204" pitchFamily="34" charset="0"/>
              </a:rPr>
              <a:t>Click the Subway button to choose subway lines. This will show you only schools near the subway lines you chose.</a:t>
            </a:r>
          </a:p>
          <a:p>
            <a:pPr marL="0" marR="0" lvl="0" indent="0" algn="l" defTabSz="914400" rtl="0" eaLnBrk="1" fontAlgn="auto" latinLnBrk="0" hangingPunct="1">
              <a:lnSpc>
                <a:spcPct val="100000"/>
              </a:lnSpc>
              <a:spcBef>
                <a:spcPts val="0"/>
              </a:spcBef>
              <a:spcAft>
                <a:spcPts val="600"/>
              </a:spcAft>
              <a:buClr>
                <a:prstClr val="black">
                  <a:lumMod val="65000"/>
                  <a:lumOff val="35000"/>
                </a:prstClr>
              </a:buClr>
              <a:buSzPct val="140000"/>
              <a:buFontTx/>
              <a:buNone/>
              <a:tabLst/>
              <a:defRPr/>
            </a:pPr>
            <a:endParaRPr kumimoji="0" lang="en-US"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
                <a:prstClr val="black">
                  <a:lumMod val="65000"/>
                  <a:lumOff val="35000"/>
                </a:prstClr>
              </a:buClr>
              <a:buSzPct val="140000"/>
              <a:buFontTx/>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Click the Size button to choose your desired school size.</a:t>
            </a:r>
          </a:p>
          <a:p>
            <a:pPr marL="0" marR="0" lvl="0" indent="0" algn="l" defTabSz="914400" rtl="0" eaLnBrk="1" fontAlgn="auto" latinLnBrk="0" hangingPunct="1">
              <a:lnSpc>
                <a:spcPct val="100000"/>
              </a:lnSpc>
              <a:spcBef>
                <a:spcPts val="0"/>
              </a:spcBef>
              <a:spcAft>
                <a:spcPts val="600"/>
              </a:spcAft>
              <a:buClr>
                <a:prstClr val="black">
                  <a:lumMod val="65000"/>
                  <a:lumOff val="35000"/>
                </a:prstClr>
              </a:buClr>
              <a:buSzPct val="140000"/>
              <a:buFontTx/>
              <a:buNone/>
              <a:tabLst/>
              <a:defRPr/>
            </a:pPr>
            <a:endPar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
                <a:prstClr val="black">
                  <a:lumMod val="65000"/>
                  <a:lumOff val="35000"/>
                </a:prstClr>
              </a:buClr>
              <a:buSzPct val="140000"/>
              <a:buFontTx/>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Click Sports and choose the sports your child wants. This will show you only schools that offer those sports.</a:t>
            </a:r>
          </a:p>
          <a:p>
            <a:pPr marL="0" marR="0" lvl="0" indent="0" algn="l" defTabSz="914400" rtl="0" eaLnBrk="1" fontAlgn="auto" latinLnBrk="0" hangingPunct="1">
              <a:lnSpc>
                <a:spcPct val="100000"/>
              </a:lnSpc>
              <a:spcBef>
                <a:spcPts val="0"/>
              </a:spcBef>
              <a:spcAft>
                <a:spcPts val="600"/>
              </a:spcAft>
              <a:buClr>
                <a:prstClr val="black">
                  <a:lumMod val="65000"/>
                  <a:lumOff val="35000"/>
                </a:prstClr>
              </a:buClr>
              <a:buSzPct val="140000"/>
              <a:buFontTx/>
              <a:buNone/>
              <a:tabLst/>
              <a:defRPr/>
            </a:pPr>
            <a:endPar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
                <a:prstClr val="black">
                  <a:lumMod val="65000"/>
                  <a:lumOff val="35000"/>
                </a:prstClr>
              </a:buClr>
              <a:buSzPct val="140000"/>
              <a:buFontTx/>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Click on More Filters to explore other options. From here you can choose to see:</a:t>
            </a:r>
          </a:p>
          <a:p>
            <a:pPr marL="171450" marR="0" lvl="0" indent="-171450" algn="l" defTabSz="914400" rtl="0" eaLnBrk="1" fontAlgn="auto" latinLnBrk="0" hangingPunct="1">
              <a:lnSpc>
                <a:spcPct val="100000"/>
              </a:lnSpc>
              <a:spcBef>
                <a:spcPts val="0"/>
              </a:spcBef>
              <a:spcAft>
                <a:spcPts val="600"/>
              </a:spcAft>
              <a:buClr>
                <a:prstClr val="black">
                  <a:lumMod val="65000"/>
                  <a:lumOff val="35000"/>
                </a:prstClr>
              </a:buClr>
              <a:buSzPct val="140000"/>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Only schools in a certain borough</a:t>
            </a:r>
          </a:p>
          <a:p>
            <a:pPr marL="171450" marR="0" lvl="0" indent="-171450" algn="l" defTabSz="914400" rtl="0" eaLnBrk="1" fontAlgn="auto" latinLnBrk="0" hangingPunct="1">
              <a:lnSpc>
                <a:spcPct val="100000"/>
              </a:lnSpc>
              <a:spcBef>
                <a:spcPts val="0"/>
              </a:spcBef>
              <a:spcAft>
                <a:spcPts val="600"/>
              </a:spcAft>
              <a:buClr>
                <a:prstClr val="black">
                  <a:lumMod val="65000"/>
                  <a:lumOff val="35000"/>
                </a:prstClr>
              </a:buClr>
              <a:buSzPct val="140000"/>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Single-gender schools</a:t>
            </a:r>
          </a:p>
          <a:p>
            <a:pPr marL="171450" marR="0" lvl="0" indent="-171450" algn="l" defTabSz="914400" rtl="0" eaLnBrk="1" fontAlgn="auto" latinLnBrk="0" hangingPunct="1">
              <a:lnSpc>
                <a:spcPct val="100000"/>
              </a:lnSpc>
              <a:spcBef>
                <a:spcPts val="0"/>
              </a:spcBef>
              <a:spcAft>
                <a:spcPts val="600"/>
              </a:spcAft>
              <a:buClr>
                <a:prstClr val="black">
                  <a:lumMod val="65000"/>
                  <a:lumOff val="35000"/>
                </a:prstClr>
              </a:buClr>
              <a:buSzPct val="140000"/>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Schools that require a uniform</a:t>
            </a:r>
          </a:p>
          <a:p>
            <a:pPr marL="171450" marR="0" lvl="0" indent="-171450" algn="l" defTabSz="914400" rtl="0" eaLnBrk="1" fontAlgn="auto" latinLnBrk="0" hangingPunct="1">
              <a:lnSpc>
                <a:spcPct val="100000"/>
              </a:lnSpc>
              <a:spcBef>
                <a:spcPts val="0"/>
              </a:spcBef>
              <a:spcAft>
                <a:spcPts val="600"/>
              </a:spcAft>
              <a:buClr>
                <a:prstClr val="black">
                  <a:lumMod val="65000"/>
                  <a:lumOff val="35000"/>
                </a:prstClr>
              </a:buClr>
              <a:buSzPct val="140000"/>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Only accessible schools</a:t>
            </a:r>
          </a:p>
          <a:p>
            <a:pPr marL="171450" marR="0" lvl="0" indent="-171450" algn="l" defTabSz="914400" rtl="0" eaLnBrk="1" fontAlgn="auto" latinLnBrk="0" hangingPunct="1">
              <a:lnSpc>
                <a:spcPct val="100000"/>
              </a:lnSpc>
              <a:spcBef>
                <a:spcPts val="0"/>
              </a:spcBef>
              <a:spcAft>
                <a:spcPts val="600"/>
              </a:spcAft>
              <a:buClr>
                <a:prstClr val="black">
                  <a:lumMod val="65000"/>
                  <a:lumOff val="35000"/>
                </a:prstClr>
              </a:buClr>
              <a:buSzPct val="140000"/>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And other things</a:t>
            </a:r>
          </a:p>
          <a:p>
            <a:pPr marL="0" marR="0" lvl="0" indent="0" algn="l" defTabSz="914400" rtl="0" eaLnBrk="1" fontAlgn="auto" latinLnBrk="0" hangingPunct="1">
              <a:lnSpc>
                <a:spcPct val="100000"/>
              </a:lnSpc>
              <a:spcBef>
                <a:spcPts val="0"/>
              </a:spcBef>
              <a:spcAft>
                <a:spcPts val="600"/>
              </a:spcAft>
              <a:buClr>
                <a:prstClr val="black">
                  <a:lumMod val="65000"/>
                  <a:lumOff val="35000"/>
                </a:prstClr>
              </a:buClr>
              <a:buSzPct val="140000"/>
              <a:buFontTx/>
              <a:buNone/>
              <a:tabLst/>
              <a:defRPr/>
            </a:pPr>
            <a:endPar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
                <a:prstClr val="black">
                  <a:lumMod val="65000"/>
                  <a:lumOff val="35000"/>
                </a:prstClr>
              </a:buClr>
              <a:buSzPct val="140000"/>
              <a:buFontTx/>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There’s more information in the High School Admissions Guide about this starting on page 10.</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7260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701675" y="3455001"/>
            <a:ext cx="5607050" cy="5480652"/>
          </a:xfrm>
        </p:spPr>
        <p:txBody>
          <a:bodyPr/>
          <a:lstStyle/>
          <a:p>
            <a:r>
              <a:rPr lang="en-US" b="0" dirty="0"/>
              <a:t>To</a:t>
            </a:r>
            <a:r>
              <a:rPr lang="en-US" b="0" baseline="0" dirty="0"/>
              <a:t> read more about a school, just click the name of a school. Then you’ll see this, the school page.</a:t>
            </a:r>
          </a:p>
          <a:p>
            <a:endParaRPr lang="en-US" b="0" baseline="0" dirty="0"/>
          </a:p>
          <a:p>
            <a:r>
              <a:rPr lang="en-US" b="0" baseline="0" dirty="0"/>
              <a:t>On the left is all the information about the school, and on the right is the map showing where the school is located.</a:t>
            </a:r>
          </a:p>
          <a:p>
            <a:endParaRPr lang="en-US" b="0" baseline="0" dirty="0"/>
          </a:p>
          <a:p>
            <a:r>
              <a:rPr lang="en-US" b="0" baseline="0" dirty="0"/>
              <a:t>You can read all about the school here. You can see:</a:t>
            </a:r>
          </a:p>
          <a:p>
            <a:pPr marL="171450" indent="-171450">
              <a:buFont typeface="Arial" panose="020B0604020202020204" pitchFamily="34" charset="0"/>
              <a:buChar char="•"/>
            </a:pPr>
            <a:r>
              <a:rPr lang="en-US" b="0" baseline="0" dirty="0"/>
              <a:t>Location</a:t>
            </a:r>
          </a:p>
          <a:p>
            <a:pPr marL="171450" indent="-171450">
              <a:buFont typeface="Arial" panose="020B0604020202020204" pitchFamily="34" charset="0"/>
              <a:buChar char="•"/>
            </a:pPr>
            <a:r>
              <a:rPr lang="en-US" b="0" baseline="0" dirty="0"/>
              <a:t>The size of the school, and the schedule</a:t>
            </a:r>
          </a:p>
          <a:p>
            <a:pPr marL="171450" indent="-171450">
              <a:buFont typeface="Arial" panose="020B0604020202020204" pitchFamily="34" charset="0"/>
              <a:buChar char="•"/>
            </a:pPr>
            <a:r>
              <a:rPr lang="en-US" b="0" baseline="0" dirty="0"/>
              <a:t>There’s the overview description of the school here.</a:t>
            </a:r>
          </a:p>
          <a:p>
            <a:pPr marL="171450" indent="-171450">
              <a:buFont typeface="Arial" panose="020B0604020202020204" pitchFamily="34" charset="0"/>
              <a:buChar char="•"/>
            </a:pPr>
            <a:r>
              <a:rPr lang="en-US" b="0" baseline="0" dirty="0"/>
              <a:t>You can see school performance by clicking there, which will show graduation rate and other metrics.</a:t>
            </a:r>
          </a:p>
          <a:p>
            <a:pPr marL="171450" indent="-171450">
              <a:buFont typeface="Arial" panose="020B0604020202020204" pitchFamily="34" charset="0"/>
              <a:buChar char="•"/>
            </a:pPr>
            <a:r>
              <a:rPr lang="en-US" b="0" baseline="0" dirty="0"/>
              <a:t>Activities shows extracurricular activities and clubs</a:t>
            </a:r>
          </a:p>
          <a:p>
            <a:pPr marL="171450" indent="-171450">
              <a:buFont typeface="Arial" panose="020B0604020202020204" pitchFamily="34" charset="0"/>
              <a:buChar char="•"/>
            </a:pPr>
            <a:r>
              <a:rPr lang="en-US" b="0" baseline="0" dirty="0"/>
              <a:t>Other features shows a lot of different things for schools.</a:t>
            </a:r>
          </a:p>
          <a:p>
            <a:pPr marL="171450" indent="-171450">
              <a:buFont typeface="Arial" panose="020B0604020202020204" pitchFamily="34" charset="0"/>
              <a:buChar char="•"/>
            </a:pPr>
            <a:r>
              <a:rPr lang="en-US" b="0" baseline="0" dirty="0"/>
              <a:t>And accessibility shows the school’s accessibility designation.</a:t>
            </a:r>
          </a:p>
          <a:p>
            <a:pPr marL="171450" indent="-171450">
              <a:buFont typeface="Arial" panose="020B0604020202020204" pitchFamily="34" charset="0"/>
              <a:buChar char="•"/>
            </a:pPr>
            <a:endParaRPr lang="en-US" b="0" baseline="0" dirty="0"/>
          </a:p>
          <a:p>
            <a:pPr marL="0" indent="0">
              <a:buFont typeface="Arial" panose="020B0604020202020204" pitchFamily="34" charset="0"/>
              <a:buNone/>
            </a:pPr>
            <a:r>
              <a:rPr lang="en-US" b="0" baseline="0" dirty="0"/>
              <a:t>Right below this, you can see the programs at the school.</a:t>
            </a:r>
          </a:p>
          <a:p>
            <a:pPr marL="0" indent="0">
              <a:buFont typeface="Arial" panose="020B0604020202020204" pitchFamily="34" charset="0"/>
              <a:buNone/>
            </a:pPr>
            <a:endParaRPr lang="en-US"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0609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701675" y="3455001"/>
            <a:ext cx="5607050" cy="5480652"/>
          </a:xfrm>
        </p:spPr>
        <p:txBody>
          <a:bodyPr/>
          <a:lstStyle/>
          <a:p>
            <a:r>
              <a:rPr lang="en-US" b="0" dirty="0"/>
              <a:t>Before we talk about programs, think</a:t>
            </a:r>
            <a:r>
              <a:rPr lang="en-US" b="0" baseline="0" dirty="0"/>
              <a:t> about all the different types of schools there are in New York City.</a:t>
            </a:r>
          </a:p>
          <a:p>
            <a:endParaRPr lang="en-US" b="0" baseline="0" dirty="0"/>
          </a:p>
          <a:p>
            <a:r>
              <a:rPr lang="en-US" b="0" baseline="0" dirty="0"/>
              <a:t>This is just a partial list.</a:t>
            </a:r>
          </a:p>
          <a:p>
            <a:endParaRPr lang="en-US" b="0" baseline="0" dirty="0"/>
          </a:p>
          <a:p>
            <a:r>
              <a:rPr lang="en-US" b="0" dirty="0"/>
              <a:t>Information</a:t>
            </a:r>
            <a:r>
              <a:rPr lang="en-US" b="0" baseline="0" dirty="0"/>
              <a:t> about these school types is in the High School Admissions Guide on pages 5 – 9. </a:t>
            </a:r>
            <a:endParaRPr lang="en-US" b="0" dirty="0"/>
          </a:p>
        </p:txBody>
      </p:sp>
      <p:sp>
        <p:nvSpPr>
          <p:cNvPr id="4" name="Slide Number Placeholder 3"/>
          <p:cNvSpPr>
            <a:spLocks noGrp="1"/>
          </p:cNvSpPr>
          <p:nvPr>
            <p:ph type="sldNum" sz="quarter" idx="10"/>
          </p:nvPr>
        </p:nvSpPr>
        <p:spPr/>
        <p:txBody>
          <a:bodyPr/>
          <a:lstStyle/>
          <a:p>
            <a:fld id="{1AFFAB8D-B9BF-A747-A21C-68C3DBA8194D}" type="slidenum">
              <a:rPr lang="en-US" smtClean="0"/>
              <a:t>21</a:t>
            </a:fld>
            <a:endParaRPr lang="en-US"/>
          </a:p>
        </p:txBody>
      </p:sp>
    </p:spTree>
    <p:extLst>
      <p:ext uri="{BB962C8B-B14F-4D97-AF65-F5344CB8AC3E}">
        <p14:creationId xmlns:p14="http://schemas.microsoft.com/office/powerpoint/2010/main" val="3530322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701675" y="3455001"/>
            <a:ext cx="5607050" cy="5480652"/>
          </a:xfrm>
        </p:spPr>
        <p:txBody>
          <a:bodyPr/>
          <a:lstStyle/>
          <a:p>
            <a:r>
              <a:rPr lang="en-US" dirty="0"/>
              <a:t>When you scroll down on the school page in MySchools, you’ll see programs at the school.</a:t>
            </a:r>
          </a:p>
          <a:p>
            <a:endParaRPr lang="en-US" dirty="0"/>
          </a:p>
          <a:p>
            <a:r>
              <a:rPr lang="en-US" dirty="0"/>
              <a:t>Think of programs like doorways</a:t>
            </a:r>
            <a:r>
              <a:rPr lang="en-US" baseline="0" dirty="0"/>
              <a:t> to get into the school through the application process.</a:t>
            </a:r>
          </a:p>
          <a:p>
            <a:endParaRPr lang="en-US" baseline="0" dirty="0"/>
          </a:p>
          <a:p>
            <a:r>
              <a:rPr lang="en-US" baseline="0" dirty="0"/>
              <a:t>When you complete your application in the fall, you will list programs on the application, not schools.</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cs typeface="Arial" panose="020B0604020202020204" pitchFamily="34" charset="0"/>
              </a:rPr>
              <a:t>Some schools have one program. Some schools have many programs. Each program is a choice on your application.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cs typeface="Arial" panose="020B0604020202020204" pitchFamily="34" charset="0"/>
              </a:rPr>
              <a:t>Click on the name of a program to read more about the program.</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5188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6"/>
            <a:ext cx="5607050" cy="398751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Read</a:t>
            </a:r>
            <a:r>
              <a:rPr lang="en-US" b="1" i="1" baseline="0" dirty="0"/>
              <a:t> bullets.</a:t>
            </a:r>
            <a:endParaRPr lang="en-US" b="1" dirty="0"/>
          </a:p>
        </p:txBody>
      </p:sp>
      <p:sp>
        <p:nvSpPr>
          <p:cNvPr id="4" name="Slide Number Placeholder 3"/>
          <p:cNvSpPr>
            <a:spLocks noGrp="1"/>
          </p:cNvSpPr>
          <p:nvPr>
            <p:ph type="sldNum" sz="quarter" idx="10"/>
          </p:nvPr>
        </p:nvSpPr>
        <p:spPr/>
        <p:txBody>
          <a:bodyPr/>
          <a:lstStyle/>
          <a:p>
            <a:fld id="{1AFFAB8D-B9BF-A747-A21C-68C3DBA8194D}" type="slidenum">
              <a:rPr lang="en-US" smtClean="0"/>
              <a:t>5</a:t>
            </a:fld>
            <a:endParaRPr lang="en-US" dirty="0"/>
          </a:p>
        </p:txBody>
      </p:sp>
    </p:spTree>
    <p:extLst>
      <p:ext uri="{BB962C8B-B14F-4D97-AF65-F5344CB8AC3E}">
        <p14:creationId xmlns:p14="http://schemas.microsoft.com/office/powerpoint/2010/main" val="2362827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701675" y="3455001"/>
            <a:ext cx="5607050" cy="548065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chemeClr val="tx1">
                    <a:lumMod val="75000"/>
                    <a:lumOff val="25000"/>
                  </a:schemeClr>
                </a:solidFill>
                <a:latin typeface="Gill Sans MT" panose="020B0502020104020203" pitchFamily="34" charset="0"/>
                <a:cs typeface="Arial" pitchFamily="34" charset="0"/>
              </a:rPr>
              <a:t>Program name and description: </a:t>
            </a:r>
            <a:r>
              <a:rPr lang="en-US" altLang="en-US" sz="1200" dirty="0">
                <a:solidFill>
                  <a:schemeClr val="tx1">
                    <a:lumMod val="75000"/>
                    <a:lumOff val="25000"/>
                  </a:schemeClr>
                </a:solidFill>
                <a:latin typeface="Gill Sans MT" panose="020B0502020104020203" pitchFamily="34" charset="0"/>
                <a:cs typeface="Arial" pitchFamily="34" charset="0"/>
              </a:rPr>
              <a:t>read about the program to decide if it has what you want.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75000"/>
                  <a:lumOff val="25000"/>
                </a:schemeClr>
              </a:solidFill>
              <a:latin typeface="Gill Sans MT" panose="020B0502020104020203"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chemeClr val="tx1">
                    <a:lumMod val="75000"/>
                    <a:lumOff val="25000"/>
                  </a:schemeClr>
                </a:solidFill>
                <a:latin typeface="Gill Sans MT" panose="020B0502020104020203" pitchFamily="34" charset="0"/>
                <a:cs typeface="Arial" pitchFamily="34" charset="0"/>
              </a:rPr>
              <a:t>Eligibility: </a:t>
            </a:r>
            <a:r>
              <a:rPr lang="en-US" altLang="en-US" sz="1200" dirty="0">
                <a:solidFill>
                  <a:schemeClr val="tx1">
                    <a:lumMod val="75000"/>
                    <a:lumOff val="25000"/>
                  </a:schemeClr>
                </a:solidFill>
                <a:latin typeface="Gill Sans MT" panose="020B0502020104020203" pitchFamily="34" charset="0"/>
                <a:cs typeface="Arial" pitchFamily="34" charset="0"/>
              </a:rPr>
              <a:t>shows who can apply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75000"/>
                  <a:lumOff val="25000"/>
                </a:schemeClr>
              </a:solidFill>
              <a:latin typeface="Gill Sans MT" panose="020B0502020104020203"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chemeClr val="tx1">
                    <a:lumMod val="75000"/>
                    <a:lumOff val="25000"/>
                  </a:schemeClr>
                </a:solidFill>
                <a:latin typeface="Gill Sans MT" panose="020B0502020104020203" pitchFamily="34" charset="0"/>
                <a:cs typeface="Arial" pitchFamily="34" charset="0"/>
              </a:rPr>
              <a:t>Admissions Method: </a:t>
            </a:r>
            <a:r>
              <a:rPr lang="en-US" altLang="en-US" sz="1200" dirty="0">
                <a:solidFill>
                  <a:schemeClr val="tx1">
                    <a:lumMod val="75000"/>
                    <a:lumOff val="25000"/>
                  </a:schemeClr>
                </a:solidFill>
                <a:latin typeface="Gill Sans MT" panose="020B0502020104020203" pitchFamily="34" charset="0"/>
                <a:cs typeface="Arial" pitchFamily="34" charset="0"/>
              </a:rPr>
              <a:t>shows what students need to do to be considered for the program. This section also shows information needed to determine your child’s chances of getting an offer.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75000"/>
                  <a:lumOff val="25000"/>
                </a:schemeClr>
              </a:solidFill>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chemeClr val="tx1">
                    <a:lumMod val="75000"/>
                    <a:lumOff val="25000"/>
                  </a:schemeClr>
                </a:solidFill>
                <a:latin typeface="Gill Sans MT" panose="020B0502020104020203" pitchFamily="34" charset="0"/>
                <a:cs typeface="Arial" pitchFamily="34" charset="0"/>
              </a:rPr>
              <a:t>Additional Information: </a:t>
            </a:r>
            <a:r>
              <a:rPr lang="en-US" altLang="en-US" sz="1200" dirty="0">
                <a:solidFill>
                  <a:schemeClr val="tx1">
                    <a:lumMod val="75000"/>
                    <a:lumOff val="25000"/>
                  </a:schemeClr>
                </a:solidFill>
                <a:latin typeface="Gill Sans MT" panose="020B0502020104020203" pitchFamily="34" charset="0"/>
                <a:cs typeface="Arial" pitchFamily="34" charset="0"/>
              </a:rPr>
              <a:t>shows the program’s interest area, and if there are 10</a:t>
            </a:r>
            <a:r>
              <a:rPr lang="en-US" altLang="en-US" sz="1200" baseline="30000" dirty="0">
                <a:solidFill>
                  <a:schemeClr val="tx1">
                    <a:lumMod val="75000"/>
                    <a:lumOff val="25000"/>
                  </a:schemeClr>
                </a:solidFill>
                <a:latin typeface="Gill Sans MT" panose="020B0502020104020203" pitchFamily="34" charset="0"/>
                <a:cs typeface="Arial" pitchFamily="34" charset="0"/>
              </a:rPr>
              <a:t>th</a:t>
            </a:r>
            <a:r>
              <a:rPr lang="en-US" altLang="en-US" sz="1200" dirty="0">
                <a:solidFill>
                  <a:schemeClr val="tx1">
                    <a:lumMod val="75000"/>
                    <a:lumOff val="25000"/>
                  </a:schemeClr>
                </a:solidFill>
                <a:latin typeface="Gill Sans MT" panose="020B0502020104020203" pitchFamily="34" charset="0"/>
                <a:cs typeface="Arial" pitchFamily="34" charset="0"/>
              </a:rPr>
              <a:t> grade seats available</a:t>
            </a:r>
            <a:endParaRPr lang="en-US" sz="1200" dirty="0">
              <a:solidFill>
                <a:schemeClr val="tx1">
                  <a:lumMod val="75000"/>
                  <a:lumOff val="25000"/>
                </a:schemeClr>
              </a:solidFill>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75000"/>
                  <a:lumOff val="25000"/>
                </a:schemeClr>
              </a:solidFill>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75000"/>
                  <a:lumOff val="25000"/>
                </a:schemeClr>
              </a:solidFill>
              <a:latin typeface="Gill Sans MT" panose="020B0502020104020203"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9467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701675" y="3455001"/>
            <a:ext cx="5607050" cy="5480652"/>
          </a:xfrm>
        </p:spPr>
        <p:txBody>
          <a:bodyPr/>
          <a:lstStyle/>
          <a:p>
            <a:r>
              <a:rPr lang="en-US" dirty="0"/>
              <a:t>In the admissions method section of</a:t>
            </a:r>
            <a:r>
              <a:rPr lang="en-US" baseline="0" dirty="0"/>
              <a:t> the page, you’ll see a lot of important information that will help you figure out your child’s chances of getting an offer to each program.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solidFill>
                  <a:schemeClr val="tx1">
                    <a:lumMod val="75000"/>
                    <a:lumOff val="25000"/>
                  </a:schemeClr>
                </a:solidFill>
                <a:latin typeface="Gill Sans MT" panose="020B0502020104020203" pitchFamily="34" charset="0"/>
                <a:cs typeface="Arial" pitchFamily="34" charset="0"/>
              </a:rPr>
              <a:t>Admissions Method</a:t>
            </a:r>
            <a:r>
              <a:rPr lang="en-US" altLang="en-US" sz="1200" b="0" baseline="0" dirty="0">
                <a:solidFill>
                  <a:schemeClr val="tx1">
                    <a:lumMod val="75000"/>
                    <a:lumOff val="25000"/>
                  </a:schemeClr>
                </a:solidFill>
                <a:latin typeface="Gill Sans MT" panose="020B0502020104020203" pitchFamily="34" charset="0"/>
                <a:cs typeface="Arial" pitchFamily="34" charset="0"/>
              </a:rPr>
              <a:t>s s</a:t>
            </a:r>
            <a:r>
              <a:rPr lang="en-US" altLang="en-US" sz="1200" b="0" dirty="0">
                <a:solidFill>
                  <a:schemeClr val="tx1">
                    <a:lumMod val="75000"/>
                    <a:lumOff val="25000"/>
                  </a:schemeClr>
                </a:solidFill>
                <a:latin typeface="Gill Sans MT" panose="020B0502020104020203" pitchFamily="34" charset="0"/>
                <a:cs typeface="Arial" pitchFamily="34" charset="0"/>
              </a:rPr>
              <a:t>how</a:t>
            </a:r>
            <a:r>
              <a:rPr lang="en-US" altLang="en-US" sz="1200" b="0" baseline="0" dirty="0">
                <a:solidFill>
                  <a:schemeClr val="tx1">
                    <a:lumMod val="75000"/>
                    <a:lumOff val="25000"/>
                  </a:schemeClr>
                </a:solidFill>
                <a:latin typeface="Gill Sans MT" panose="020B0502020104020203" pitchFamily="34" charset="0"/>
                <a:cs typeface="Arial" pitchFamily="34" charset="0"/>
              </a:rPr>
              <a:t> </a:t>
            </a:r>
            <a:r>
              <a:rPr lang="en-US" altLang="en-US" sz="1200" b="0" dirty="0">
                <a:solidFill>
                  <a:schemeClr val="tx1">
                    <a:lumMod val="75000"/>
                    <a:lumOff val="25000"/>
                  </a:schemeClr>
                </a:solidFill>
                <a:latin typeface="Gill Sans MT" panose="020B0502020104020203" pitchFamily="34" charset="0"/>
                <a:cs typeface="Arial" pitchFamily="34" charset="0"/>
              </a:rPr>
              <a:t>what students need to do to be considered for the program. We’ll talk about this more soon.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dirty="0">
              <a:solidFill>
                <a:schemeClr val="tx1">
                  <a:lumMod val="75000"/>
                  <a:lumOff val="25000"/>
                </a:schemeClr>
              </a:solidFill>
              <a:latin typeface="Gill Sans MT" panose="020B0502020104020203"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solidFill>
                  <a:schemeClr val="tx1">
                    <a:lumMod val="75000"/>
                    <a:lumOff val="25000"/>
                  </a:schemeClr>
                </a:solidFill>
                <a:latin typeface="Gill Sans MT" panose="020B0502020104020203" pitchFamily="34" charset="0"/>
                <a:cs typeface="Arial" pitchFamily="34" charset="0"/>
              </a:rPr>
              <a:t>Priority Groups</a:t>
            </a:r>
            <a:r>
              <a:rPr lang="en-US" altLang="en-US" sz="1200" b="0" baseline="0" dirty="0">
                <a:solidFill>
                  <a:schemeClr val="tx1">
                    <a:lumMod val="75000"/>
                    <a:lumOff val="25000"/>
                  </a:schemeClr>
                </a:solidFill>
                <a:latin typeface="Gill Sans MT" panose="020B0502020104020203" pitchFamily="34" charset="0"/>
                <a:cs typeface="Arial" pitchFamily="34" charset="0"/>
              </a:rPr>
              <a:t> show </a:t>
            </a:r>
            <a:r>
              <a:rPr lang="en-US" altLang="en-US" sz="1200" b="0" dirty="0">
                <a:solidFill>
                  <a:schemeClr val="tx1">
                    <a:lumMod val="75000"/>
                    <a:lumOff val="25000"/>
                  </a:schemeClr>
                </a:solidFill>
                <a:latin typeface="Gill Sans MT" panose="020B0502020104020203" pitchFamily="34" charset="0"/>
                <a:cs typeface="Arial" pitchFamily="34" charset="0"/>
              </a:rPr>
              <a:t>the order in which applicants are considered for offers. Priority groups are different at different programs, and</a:t>
            </a:r>
            <a:r>
              <a:rPr lang="en-US" altLang="en-US" sz="1200" b="0" baseline="0" dirty="0">
                <a:solidFill>
                  <a:schemeClr val="tx1">
                    <a:lumMod val="75000"/>
                    <a:lumOff val="25000"/>
                  </a:schemeClr>
                </a:solidFill>
                <a:latin typeface="Gill Sans MT" panose="020B0502020104020203" pitchFamily="34" charset="0"/>
                <a:cs typeface="Arial" pitchFamily="34" charset="0"/>
              </a:rPr>
              <a:t> some programs don’t have these at all</a:t>
            </a:r>
            <a:r>
              <a:rPr lang="en-US" altLang="en-US" sz="1200" b="0" dirty="0">
                <a:solidFill>
                  <a:schemeClr val="tx1">
                    <a:lumMod val="75000"/>
                    <a:lumOff val="25000"/>
                  </a:schemeClr>
                </a:solidFill>
                <a:latin typeface="Gill Sans MT" panose="020B0502020104020203" pitchFamily="34" charset="0"/>
                <a:cs typeface="Arial" pitchFamily="34" charset="0"/>
              </a:rPr>
              <a:t>. Read this section to determine which priority group your child is in for each program. Remember, there</a:t>
            </a:r>
            <a:r>
              <a:rPr lang="en-US" altLang="en-US" sz="1200" b="0" baseline="0" dirty="0">
                <a:solidFill>
                  <a:schemeClr val="tx1">
                    <a:lumMod val="75000"/>
                    <a:lumOff val="25000"/>
                  </a:schemeClr>
                </a:solidFill>
                <a:latin typeface="Gill Sans MT" panose="020B0502020104020203" pitchFamily="34" charset="0"/>
                <a:cs typeface="Arial" pitchFamily="34" charset="0"/>
              </a:rPr>
              <a:t> is no sibling priority in High School Admissions.</a:t>
            </a:r>
            <a:endParaRPr lang="en-US" altLang="en-US" sz="1200" b="0" dirty="0">
              <a:solidFill>
                <a:schemeClr val="tx1">
                  <a:lumMod val="75000"/>
                  <a:lumOff val="25000"/>
                </a:schemeClr>
              </a:solidFill>
              <a:latin typeface="Gill Sans MT" panose="020B0502020104020203"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75000"/>
                  <a:lumOff val="25000"/>
                </a:schemeClr>
              </a:solidFill>
              <a:latin typeface="Gill Sans MT" panose="020B0502020104020203"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solidFill>
                  <a:schemeClr val="tx1">
                    <a:lumMod val="75000"/>
                    <a:lumOff val="25000"/>
                  </a:schemeClr>
                </a:solidFill>
                <a:latin typeface="Gill Sans MT" panose="020B0502020104020203" pitchFamily="34" charset="0"/>
                <a:cs typeface="Arial" pitchFamily="34" charset="0"/>
              </a:rPr>
              <a:t>Demand last year:</a:t>
            </a:r>
            <a:r>
              <a:rPr lang="en-US" altLang="en-US" sz="1200" b="0" baseline="0" dirty="0">
                <a:solidFill>
                  <a:schemeClr val="tx1">
                    <a:lumMod val="75000"/>
                    <a:lumOff val="25000"/>
                  </a:schemeClr>
                </a:solidFill>
                <a:latin typeface="Gill Sans MT" panose="020B0502020104020203" pitchFamily="34" charset="0"/>
                <a:cs typeface="Arial" pitchFamily="34" charset="0"/>
              </a:rPr>
              <a:t> this section shows t</a:t>
            </a:r>
            <a:r>
              <a:rPr lang="en-US" altLang="en-US" sz="1200" b="0" dirty="0">
                <a:solidFill>
                  <a:schemeClr val="tx1">
                    <a:lumMod val="75000"/>
                    <a:lumOff val="25000"/>
                  </a:schemeClr>
                </a:solidFill>
                <a:latin typeface="Gill Sans MT" panose="020B0502020104020203" pitchFamily="34" charset="0"/>
                <a:cs typeface="Arial" pitchFamily="34" charset="0"/>
              </a:rPr>
              <a:t>he number of applicants and the number of seats show demand, or how popular a program was last year. More applicants per seat means a lower chance of getting an offer.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2941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330200" y="3635801"/>
            <a:ext cx="6350000" cy="5427238"/>
          </a:xfrm>
        </p:spPr>
        <p:txBody>
          <a:bodyPr/>
          <a:lstStyle/>
          <a:p>
            <a:r>
              <a:rPr lang="en-US" dirty="0"/>
              <a:t>Admissions Methods show what you need to do to get into each program.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on page 25</a:t>
            </a:r>
            <a:r>
              <a:rPr lang="en-US" baseline="0" dirty="0"/>
              <a:t> </a:t>
            </a:r>
            <a:r>
              <a:rPr lang="en-US" dirty="0"/>
              <a:t>of the High School Admissions Guide. </a:t>
            </a:r>
            <a:r>
              <a:rPr lang="en-US" altLang="en-US" dirty="0"/>
              <a:t>We’re not going to explain</a:t>
            </a:r>
            <a:r>
              <a:rPr lang="en-US" altLang="en-US" baseline="0" dirty="0"/>
              <a:t> each one of these in detail right now, but make sure you take 10 minutes after this to read page 25.</a:t>
            </a:r>
            <a:r>
              <a:rPr lang="en-US" baseline="0" dirty="0"/>
              <a:t> This is your 10 minute homework assignment.</a:t>
            </a:r>
            <a:endParaRPr lang="en-US" dirty="0"/>
          </a:p>
          <a:p>
            <a:endParaRPr lang="en-US" dirty="0"/>
          </a:p>
          <a:p>
            <a:r>
              <a:rPr lang="en-US" dirty="0"/>
              <a:t>I’m sure you have questions</a:t>
            </a:r>
            <a:r>
              <a:rPr lang="en-US" baseline="0" dirty="0"/>
              <a:t> about your child’s academic record from the previous year, which is academics and attendance from 7</a:t>
            </a:r>
            <a:r>
              <a:rPr lang="en-US" baseline="30000" dirty="0"/>
              <a:t>th</a:t>
            </a:r>
            <a:r>
              <a:rPr lang="en-US" baseline="0" dirty="0"/>
              <a:t> grade.</a:t>
            </a:r>
          </a:p>
          <a:p>
            <a:endParaRPr lang="en-US" dirty="0"/>
          </a:p>
          <a:p>
            <a:r>
              <a:rPr lang="en-US" dirty="0"/>
              <a:t>Programs with the admissions methods on the left </a:t>
            </a:r>
            <a:r>
              <a:rPr lang="en-US" b="1" dirty="0"/>
              <a:t>[</a:t>
            </a:r>
            <a:r>
              <a:rPr lang="en-US" b="1" i="1" dirty="0"/>
              <a:t>green</a:t>
            </a:r>
            <a:r>
              <a:rPr lang="en-US" b="1" dirty="0"/>
              <a:t>]</a:t>
            </a:r>
            <a:r>
              <a:rPr lang="en-US" dirty="0"/>
              <a:t> cannot see an applicant's school record, and the student’s previous</a:t>
            </a:r>
            <a:r>
              <a:rPr lang="en-US" baseline="0" dirty="0"/>
              <a:t> year </a:t>
            </a:r>
            <a:r>
              <a:rPr lang="en-US" dirty="0"/>
              <a:t>academic record is not used for admissions</a:t>
            </a:r>
            <a:r>
              <a:rPr lang="en-US" baseline="0" dirty="0"/>
              <a:t> to these programs. </a:t>
            </a:r>
            <a:br>
              <a:rPr lang="en-US" baseline="0" dirty="0"/>
            </a:b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three admissions methods on the right DO look at an applicant’s school record </a:t>
            </a:r>
            <a:r>
              <a:rPr lang="en-US" b="1" dirty="0"/>
              <a:t>[</a:t>
            </a:r>
            <a:r>
              <a:rPr lang="en-US" b="1" i="1" dirty="0"/>
              <a:t>blue</a:t>
            </a:r>
            <a:r>
              <a:rPr lang="en-US" b="1" dirty="0"/>
              <a:t>]</a:t>
            </a:r>
            <a:r>
              <a:rPr lang="en-US" dirty="0"/>
              <a:t>. </a:t>
            </a:r>
          </a:p>
          <a:p>
            <a:endParaRPr lang="en-US" baseline="0" dirty="0"/>
          </a:p>
          <a:p>
            <a:r>
              <a:rPr lang="en-US" baseline="0" dirty="0"/>
              <a:t>A student’s academic record consists of core course grades (ELA, math, science, social studies), state test scores, and attendance from the previous year.</a:t>
            </a:r>
          </a:p>
        </p:txBody>
      </p:sp>
      <p:sp>
        <p:nvSpPr>
          <p:cNvPr id="4" name="Slide Number Placeholder 3"/>
          <p:cNvSpPr>
            <a:spLocks noGrp="1"/>
          </p:cNvSpPr>
          <p:nvPr>
            <p:ph type="sldNum" sz="quarter" idx="10"/>
          </p:nvPr>
        </p:nvSpPr>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266"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91763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330200" y="3635801"/>
            <a:ext cx="6350000" cy="5427238"/>
          </a:xfrm>
        </p:spPr>
        <p:txBody>
          <a:bodyPr/>
          <a:lstStyle/>
          <a:p>
            <a:pPr marL="0" marR="0" lvl="0" indent="0" algn="l" defTabSz="914400" rtl="0" eaLnBrk="1" fontAlgn="auto" latinLnBrk="0" hangingPunct="1">
              <a:lnSpc>
                <a:spcPct val="114000"/>
              </a:lnSpc>
              <a:spcBef>
                <a:spcPts val="0"/>
              </a:spcBef>
              <a:spcAft>
                <a:spcPts val="0"/>
              </a:spcAft>
              <a:buClr>
                <a:srgbClr val="78BE20"/>
              </a:buClr>
              <a:buSzTx/>
              <a:buFontTx/>
              <a:buNone/>
              <a:tabLst/>
              <a:defRPr/>
            </a:pPr>
            <a:r>
              <a:rPr lang="en-US" dirty="0"/>
              <a:t>Let’s talk more about programs with screened and audition admissions methods.</a:t>
            </a:r>
          </a:p>
          <a:p>
            <a:pPr marL="0" marR="0" lvl="0" indent="0" algn="l" defTabSz="914400" rtl="0" eaLnBrk="1" fontAlgn="auto" latinLnBrk="0" hangingPunct="1">
              <a:lnSpc>
                <a:spcPct val="114000"/>
              </a:lnSpc>
              <a:spcBef>
                <a:spcPts val="0"/>
              </a:spcBef>
              <a:spcAft>
                <a:spcPts val="0"/>
              </a:spcAft>
              <a:buClr>
                <a:srgbClr val="78BE20"/>
              </a:buClr>
              <a:buSzTx/>
              <a:buFontTx/>
              <a:buNone/>
              <a:tabLst/>
              <a:defRPr/>
            </a:pPr>
            <a:endParaRPr lang="en-US" dirty="0"/>
          </a:p>
          <a:p>
            <a:pPr marL="0" marR="0" lvl="0" indent="0" algn="l" defTabSz="914400" rtl="0" eaLnBrk="1" fontAlgn="auto" latinLnBrk="0" hangingPunct="1">
              <a:lnSpc>
                <a:spcPct val="114000"/>
              </a:lnSpc>
              <a:spcBef>
                <a:spcPts val="0"/>
              </a:spcBef>
              <a:spcAft>
                <a:spcPts val="0"/>
              </a:spcAft>
              <a:buClr>
                <a:srgbClr val="78BE20"/>
              </a:buClr>
              <a:buSzTx/>
              <a:buFontTx/>
              <a:buNone/>
              <a:tabLst/>
              <a:defRPr/>
            </a:pPr>
            <a:r>
              <a:rPr lang="en-US" dirty="0"/>
              <a:t>For these</a:t>
            </a:r>
            <a:r>
              <a:rPr lang="en-US" baseline="0" dirty="0"/>
              <a:t> programs, high school staff </a:t>
            </a:r>
            <a:r>
              <a:rPr lang="en-US" altLang="en-US" sz="1200" dirty="0">
                <a:solidFill>
                  <a:schemeClr val="tx1">
                    <a:lumMod val="75000"/>
                    <a:lumOff val="25000"/>
                  </a:schemeClr>
                </a:solidFill>
                <a:latin typeface="Gill Sans MT" panose="020B0502020104020203" pitchFamily="34" charset="0"/>
                <a:cs typeface="Arial" pitchFamily="34" charset="0"/>
              </a:rPr>
              <a:t>evaluate applicants for admission to these programs, and assign a ranking to applicants based on that evaluation.</a:t>
            </a:r>
          </a:p>
          <a:p>
            <a:pPr marL="0" marR="0" lvl="0" indent="0" algn="l" defTabSz="914400" rtl="0" eaLnBrk="1" fontAlgn="auto" latinLnBrk="0" hangingPunct="1">
              <a:lnSpc>
                <a:spcPct val="114000"/>
              </a:lnSpc>
              <a:spcBef>
                <a:spcPts val="0"/>
              </a:spcBef>
              <a:spcAft>
                <a:spcPts val="0"/>
              </a:spcAft>
              <a:buClr>
                <a:srgbClr val="78BE20"/>
              </a:buClr>
              <a:buSzTx/>
              <a:buFontTx/>
              <a:buNone/>
              <a:tabLst/>
              <a:defRPr/>
            </a:pPr>
            <a:endParaRPr lang="en-US" baseline="0" dirty="0"/>
          </a:p>
          <a:p>
            <a:pPr marL="0" marR="0" lvl="0" indent="0" algn="l" defTabSz="914400" rtl="0" eaLnBrk="1" fontAlgn="auto" latinLnBrk="0" hangingPunct="1">
              <a:lnSpc>
                <a:spcPct val="114000"/>
              </a:lnSpc>
              <a:spcBef>
                <a:spcPts val="0"/>
              </a:spcBef>
              <a:spcAft>
                <a:spcPts val="0"/>
              </a:spcAft>
              <a:buClr>
                <a:srgbClr val="78BE20"/>
              </a:buClr>
              <a:buSzTx/>
              <a:buFontTx/>
              <a:buNone/>
              <a:tabLst/>
              <a:defRPr/>
            </a:pPr>
            <a:r>
              <a:rPr lang="en-US" b="0" baseline="0" dirty="0"/>
              <a:t>Selection criteria show the information that high school staff use to evaluate applicants for admission. Different programs use different criteria, and the criteria for each program is listed in the high school directory.</a:t>
            </a:r>
          </a:p>
          <a:p>
            <a:pPr marL="0" marR="0" lvl="0" indent="0" algn="l" defTabSz="914400" rtl="0" eaLnBrk="1" fontAlgn="auto" latinLnBrk="0" hangingPunct="1">
              <a:lnSpc>
                <a:spcPct val="114000"/>
              </a:lnSpc>
              <a:spcBef>
                <a:spcPts val="0"/>
              </a:spcBef>
              <a:spcAft>
                <a:spcPts val="0"/>
              </a:spcAft>
              <a:buClr>
                <a:srgbClr val="78BE20"/>
              </a:buClr>
              <a:buSzTx/>
              <a:buFontTx/>
              <a:buNone/>
              <a:tabLst/>
              <a:defRPr/>
            </a:pPr>
            <a:endParaRPr lang="en-US" b="0" baseline="0" dirty="0"/>
          </a:p>
          <a:p>
            <a:pPr marL="0" marR="0" lvl="0" indent="0" algn="l" defTabSz="914400" rtl="0" eaLnBrk="1" fontAlgn="auto" latinLnBrk="0" hangingPunct="1">
              <a:lnSpc>
                <a:spcPct val="114000"/>
              </a:lnSpc>
              <a:spcBef>
                <a:spcPts val="0"/>
              </a:spcBef>
              <a:spcAft>
                <a:spcPts val="0"/>
              </a:spcAft>
              <a:buClr>
                <a:srgbClr val="78BE20"/>
              </a:buClr>
              <a:buSzTx/>
              <a:buFontTx/>
              <a:buNone/>
              <a:tabLst/>
              <a:defRPr/>
            </a:pPr>
            <a:r>
              <a:rPr lang="en-US" b="0" baseline="0" dirty="0"/>
              <a:t>Here’s an example of a program from MySchools. This program looks at course grades, standardized test scores, and a portfolio of student work.</a:t>
            </a:r>
          </a:p>
          <a:p>
            <a:pPr marL="0" marR="0" lvl="0" indent="0" algn="l" defTabSz="914400" rtl="0" eaLnBrk="1" fontAlgn="auto" latinLnBrk="0" hangingPunct="1">
              <a:lnSpc>
                <a:spcPct val="114000"/>
              </a:lnSpc>
              <a:spcBef>
                <a:spcPts val="0"/>
              </a:spcBef>
              <a:spcAft>
                <a:spcPts val="0"/>
              </a:spcAft>
              <a:buClr>
                <a:srgbClr val="78BE20"/>
              </a:buClr>
              <a:buSzTx/>
              <a:buFontTx/>
              <a:buNone/>
              <a:tabLst/>
              <a:defRPr/>
            </a:pPr>
            <a:endParaRPr lang="en-US" dirty="0"/>
          </a:p>
          <a:p>
            <a:pPr marL="0" marR="0" lvl="0" indent="0" algn="l" defTabSz="914400" rtl="0" eaLnBrk="1" fontAlgn="auto" latinLnBrk="0" hangingPunct="1">
              <a:lnSpc>
                <a:spcPct val="114000"/>
              </a:lnSpc>
              <a:spcBef>
                <a:spcPts val="0"/>
              </a:spcBef>
              <a:spcAft>
                <a:spcPts val="0"/>
              </a:spcAft>
              <a:buClr>
                <a:srgbClr val="78BE20"/>
              </a:buClr>
              <a:buSzTx/>
              <a:buFontTx/>
              <a:buNone/>
              <a:tabLst/>
              <a:defRPr/>
            </a:pPr>
            <a:r>
              <a:rPr lang="en-US" dirty="0"/>
              <a:t>Some programs require students to take additional action, such as auditioning, submitting a portfolio, interviewing, or taking an exam.</a:t>
            </a:r>
          </a:p>
          <a:p>
            <a:pPr>
              <a:lnSpc>
                <a:spcPct val="114000"/>
              </a:lnSpc>
              <a:buClr>
                <a:srgbClr val="78BE20"/>
              </a:buClr>
            </a:pPr>
            <a:endParaRPr lang="en-US" dirty="0">
              <a:cs typeface="Arial" panose="020B0604020202020204" pitchFamily="34" charset="0"/>
            </a:endParaRPr>
          </a:p>
          <a:p>
            <a:pPr marL="0" marR="0" lvl="0" indent="0" algn="l" defTabSz="914400" rtl="0" eaLnBrk="1" fontAlgn="auto" latinLnBrk="0" hangingPunct="1">
              <a:lnSpc>
                <a:spcPct val="114000"/>
              </a:lnSpc>
              <a:spcBef>
                <a:spcPts val="0"/>
              </a:spcBef>
              <a:spcAft>
                <a:spcPts val="0"/>
              </a:spcAft>
              <a:buClr>
                <a:srgbClr val="78BE20"/>
              </a:buClr>
              <a:buSzTx/>
              <a:buFontTx/>
              <a:buNone/>
              <a:tabLst/>
              <a:defRPr/>
            </a:pPr>
            <a:r>
              <a:rPr lang="en-US" altLang="en-US" sz="1200" b="0" dirty="0">
                <a:solidFill>
                  <a:schemeClr val="tx1">
                    <a:lumMod val="75000"/>
                    <a:lumOff val="25000"/>
                  </a:schemeClr>
                </a:solidFill>
                <a:latin typeface="Gill Sans MT" panose="020B0502020104020203" pitchFamily="34" charset="0"/>
                <a:cs typeface="Arial" pitchFamily="34" charset="0"/>
              </a:rPr>
              <a:t>The ranges next to the selection criteria are the academic ranges of students who received an offer last year. This shows how a student compares to other applicants. These are competitive, selective programs.</a:t>
            </a:r>
          </a:p>
          <a:p>
            <a:pPr marL="0" marR="0" lvl="0" indent="0" algn="l" defTabSz="914400" rtl="0" eaLnBrk="1" fontAlgn="auto" latinLnBrk="0" hangingPunct="1">
              <a:lnSpc>
                <a:spcPct val="114000"/>
              </a:lnSpc>
              <a:spcBef>
                <a:spcPts val="0"/>
              </a:spcBef>
              <a:spcAft>
                <a:spcPts val="0"/>
              </a:spcAft>
              <a:buClr>
                <a:srgbClr val="78BE20"/>
              </a:buClr>
              <a:buSzTx/>
              <a:buFontTx/>
              <a:buNone/>
              <a:tabLst/>
              <a:defRPr/>
            </a:pPr>
            <a:endParaRPr lang="en-US" altLang="en-US" sz="1200" dirty="0">
              <a:solidFill>
                <a:schemeClr val="tx1">
                  <a:lumMod val="75000"/>
                  <a:lumOff val="25000"/>
                </a:schemeClr>
              </a:solidFill>
              <a:latin typeface="Gill Sans MT" panose="020B0502020104020203" pitchFamily="34" charset="0"/>
              <a:cs typeface="Arial" pitchFamily="34" charset="0"/>
            </a:endParaRPr>
          </a:p>
          <a:p>
            <a:pPr marL="0" marR="0" lvl="0" indent="0" algn="l" defTabSz="914400" rtl="0" eaLnBrk="1" fontAlgn="auto" latinLnBrk="0" hangingPunct="1">
              <a:lnSpc>
                <a:spcPct val="114000"/>
              </a:lnSpc>
              <a:spcBef>
                <a:spcPts val="0"/>
              </a:spcBef>
              <a:spcAft>
                <a:spcPts val="0"/>
              </a:spcAft>
              <a:buClr>
                <a:srgbClr val="78BE20"/>
              </a:buClr>
              <a:buSzTx/>
              <a:buFontTx/>
              <a:buNone/>
              <a:tabLst/>
              <a:defRPr/>
            </a:pPr>
            <a:r>
              <a:rPr lang="en-US" altLang="en-US" sz="1200" b="0" dirty="0">
                <a:solidFill>
                  <a:schemeClr val="tx1">
                    <a:lumMod val="75000"/>
                    <a:lumOff val="25000"/>
                  </a:schemeClr>
                </a:solidFill>
                <a:latin typeface="Gill Sans MT" panose="020B0502020104020203" pitchFamily="34" charset="0"/>
                <a:cs typeface="Arial" pitchFamily="34" charset="0"/>
              </a:rPr>
              <a:t>For audition programs,</a:t>
            </a:r>
            <a:r>
              <a:rPr lang="en-US" altLang="en-US" sz="1200" b="0" baseline="0" dirty="0">
                <a:solidFill>
                  <a:schemeClr val="tx1">
                    <a:lumMod val="75000"/>
                    <a:lumOff val="25000"/>
                  </a:schemeClr>
                </a:solidFill>
                <a:latin typeface="Gill Sans MT" panose="020B0502020104020203" pitchFamily="34" charset="0"/>
                <a:cs typeface="Arial" pitchFamily="34" charset="0"/>
              </a:rPr>
              <a:t> s</a:t>
            </a:r>
            <a:r>
              <a:rPr lang="en-US" altLang="en-US" sz="1200" b="0" dirty="0">
                <a:solidFill>
                  <a:schemeClr val="tx1">
                    <a:lumMod val="75000"/>
                    <a:lumOff val="25000"/>
                  </a:schemeClr>
                </a:solidFill>
                <a:latin typeface="Gill Sans MT" panose="020B0502020104020203" pitchFamily="34" charset="0"/>
                <a:cs typeface="Arial" pitchFamily="34" charset="0"/>
              </a:rPr>
              <a:t>tarting in September, there will be a link to see audition dates for each audition program in MySchools.</a:t>
            </a:r>
          </a:p>
          <a:p>
            <a:pPr>
              <a:lnSpc>
                <a:spcPct val="114000"/>
              </a:lnSpc>
              <a:buClr>
                <a:srgbClr val="78BE20"/>
              </a:buClr>
            </a:pPr>
            <a:endParaRPr lang="en-US" dirty="0">
              <a:cs typeface="Arial" panose="020B0604020202020204" pitchFamily="34" charset="0"/>
            </a:endParaRPr>
          </a:p>
          <a:p>
            <a:r>
              <a:rPr lang="en-US" dirty="0"/>
              <a:t>There’s a video online that helps explain</a:t>
            </a:r>
            <a:r>
              <a:rPr lang="en-US" baseline="0" dirty="0"/>
              <a:t> these programs! </a:t>
            </a:r>
            <a:r>
              <a:rPr lang="en-US" b="1" dirty="0"/>
              <a:t>(this is available at schools.nyc.gov/High)</a:t>
            </a:r>
          </a:p>
        </p:txBody>
      </p:sp>
      <p:sp>
        <p:nvSpPr>
          <p:cNvPr id="4" name="Slide Number Placeholder 3"/>
          <p:cNvSpPr>
            <a:spLocks noGrp="1"/>
          </p:cNvSpPr>
          <p:nvPr>
            <p:ph type="sldNum" sz="quarter" idx="10"/>
          </p:nvPr>
        </p:nvSpPr>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266"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1459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244475"/>
            <a:ext cx="5759450" cy="3240088"/>
          </a:xfrm>
        </p:spPr>
      </p:sp>
      <p:sp>
        <p:nvSpPr>
          <p:cNvPr id="3" name="Notes Placeholder 2"/>
          <p:cNvSpPr>
            <a:spLocks noGrp="1"/>
          </p:cNvSpPr>
          <p:nvPr>
            <p:ph type="body" idx="1"/>
          </p:nvPr>
        </p:nvSpPr>
        <p:spPr>
          <a:xfrm>
            <a:off x="277796" y="3604146"/>
            <a:ext cx="6583017" cy="5225531"/>
          </a:xfrm>
        </p:spPr>
        <p:txBody>
          <a:bodyPr/>
          <a:lstStyle/>
          <a:p>
            <a:r>
              <a:rPr lang="en-US" altLang="en-US" sz="1200" b="0" dirty="0">
                <a:solidFill>
                  <a:schemeClr val="tx1">
                    <a:lumMod val="75000"/>
                    <a:lumOff val="25000"/>
                  </a:schemeClr>
                </a:solidFill>
                <a:latin typeface="Gill Sans MT" panose="020B0502020104020203" pitchFamily="34" charset="0"/>
                <a:cs typeface="Arial" pitchFamily="34" charset="0"/>
              </a:rPr>
              <a:t>Remember, your goals is to build a balanced</a:t>
            </a:r>
            <a:r>
              <a:rPr lang="en-US" altLang="en-US" sz="1200" b="0" baseline="0" dirty="0">
                <a:solidFill>
                  <a:schemeClr val="tx1">
                    <a:lumMod val="75000"/>
                    <a:lumOff val="25000"/>
                  </a:schemeClr>
                </a:solidFill>
                <a:latin typeface="Gill Sans MT" panose="020B0502020104020203" pitchFamily="34" charset="0"/>
                <a:cs typeface="Arial" pitchFamily="34" charset="0"/>
              </a:rPr>
              <a:t> application in the fall. And this is what we mean:</a:t>
            </a:r>
          </a:p>
          <a:p>
            <a:endParaRPr lang="en-US" altLang="en-US" sz="1200" b="0" dirty="0">
              <a:solidFill>
                <a:schemeClr val="tx1">
                  <a:lumMod val="75000"/>
                  <a:lumOff val="25000"/>
                </a:schemeClr>
              </a:solidFill>
              <a:latin typeface="Gill Sans MT" panose="020B0502020104020203" pitchFamily="34" charset="0"/>
              <a:cs typeface="Arial" pitchFamily="34" charset="0"/>
            </a:endParaRPr>
          </a:p>
          <a:p>
            <a:r>
              <a:rPr lang="en-US" altLang="en-US" sz="1200" b="1" dirty="0">
                <a:solidFill>
                  <a:schemeClr val="tx1">
                    <a:lumMod val="75000"/>
                    <a:lumOff val="25000"/>
                  </a:schemeClr>
                </a:solidFill>
                <a:latin typeface="Gill Sans MT" panose="020B0502020104020203" pitchFamily="34" charset="0"/>
                <a:cs typeface="Arial" pitchFamily="34" charset="0"/>
              </a:rPr>
              <a:t>12 programs: </a:t>
            </a:r>
            <a:r>
              <a:rPr lang="en-US" altLang="en-US" sz="1200" dirty="0">
                <a:solidFill>
                  <a:schemeClr val="tx1">
                    <a:lumMod val="75000"/>
                    <a:lumOff val="25000"/>
                  </a:schemeClr>
                </a:solidFill>
                <a:latin typeface="Gill Sans MT" panose="020B0502020104020203" pitchFamily="34" charset="0"/>
                <a:cs typeface="Arial" pitchFamily="34" charset="0"/>
              </a:rPr>
              <a:t>Your child’s application has 12 program choices that you want.</a:t>
            </a:r>
          </a:p>
          <a:p>
            <a:endParaRPr lang="en-US" altLang="en-US" sz="1200" dirty="0">
              <a:solidFill>
                <a:schemeClr val="tx1">
                  <a:lumMod val="75000"/>
                  <a:lumOff val="25000"/>
                </a:schemeClr>
              </a:solidFill>
              <a:latin typeface="Gill Sans MT" panose="020B0502020104020203" pitchFamily="34" charset="0"/>
              <a:cs typeface="Arial" pitchFamily="34" charset="0"/>
            </a:endParaRPr>
          </a:p>
          <a:p>
            <a:r>
              <a:rPr lang="en-US" altLang="en-US" sz="1200" b="1" dirty="0">
                <a:solidFill>
                  <a:schemeClr val="tx1">
                    <a:lumMod val="75000"/>
                    <a:lumOff val="25000"/>
                  </a:schemeClr>
                </a:solidFill>
                <a:latin typeface="Gill Sans MT" panose="020B0502020104020203" pitchFamily="34" charset="0"/>
                <a:cs typeface="Arial" pitchFamily="34" charset="0"/>
              </a:rPr>
              <a:t>Not just high-demand programs:</a:t>
            </a:r>
            <a:r>
              <a:rPr lang="en-US" altLang="en-US" sz="1200" dirty="0">
                <a:solidFill>
                  <a:schemeClr val="tx1">
                    <a:lumMod val="75000"/>
                    <a:lumOff val="25000"/>
                  </a:schemeClr>
                </a:solidFill>
                <a:latin typeface="Gill Sans MT" panose="020B0502020104020203" pitchFamily="34" charset="0"/>
                <a:cs typeface="Arial" pitchFamily="34" charset="0"/>
              </a:rPr>
              <a:t> These programs have many more applicants than available seats. More applicants per seat means a lower chance of getting an offer. If you apply to any high-demand programs (10 or more applicants per seat), find some programs that have fewer than 10 applicants per seat.</a:t>
            </a:r>
          </a:p>
          <a:p>
            <a:endParaRPr lang="en-US" altLang="en-US" sz="1200" dirty="0">
              <a:solidFill>
                <a:schemeClr val="tx1">
                  <a:lumMod val="75000"/>
                  <a:lumOff val="25000"/>
                </a:schemeClr>
              </a:solidFill>
              <a:latin typeface="Gill Sans MT" panose="020B0502020104020203" pitchFamily="34" charset="0"/>
              <a:cs typeface="Arial" pitchFamily="34" charset="0"/>
            </a:endParaRPr>
          </a:p>
          <a:p>
            <a:r>
              <a:rPr lang="en-US" altLang="en-US" sz="1200" b="1" dirty="0">
                <a:solidFill>
                  <a:schemeClr val="tx1">
                    <a:lumMod val="75000"/>
                    <a:lumOff val="25000"/>
                  </a:schemeClr>
                </a:solidFill>
                <a:latin typeface="Gill Sans MT" panose="020B0502020104020203" pitchFamily="34" charset="0"/>
                <a:cs typeface="Arial" pitchFamily="34" charset="0"/>
              </a:rPr>
              <a:t>Mix of admissions methods: </a:t>
            </a:r>
            <a:r>
              <a:rPr lang="en-US" altLang="en-US" sz="1200" dirty="0">
                <a:solidFill>
                  <a:schemeClr val="tx1">
                    <a:lumMod val="75000"/>
                    <a:lumOff val="25000"/>
                  </a:schemeClr>
                </a:solidFill>
                <a:latin typeface="Gill Sans MT" panose="020B0502020104020203" pitchFamily="34" charset="0"/>
                <a:cs typeface="Arial" pitchFamily="34" charset="0"/>
              </a:rPr>
              <a:t>Your child’s application has a mix of admissions methods. If you’re going to apply to any screened or audition programs, find some programs that use the Educational Option and Open admissions methods.</a:t>
            </a:r>
          </a:p>
          <a:p>
            <a:endParaRPr lang="en-US" altLang="en-US" sz="1200" dirty="0">
              <a:solidFill>
                <a:schemeClr val="tx1">
                  <a:lumMod val="75000"/>
                  <a:lumOff val="25000"/>
                </a:schemeClr>
              </a:solidFill>
              <a:latin typeface="Gill Sans MT" panose="020B0502020104020203" pitchFamily="34" charset="0"/>
              <a:cs typeface="Arial" pitchFamily="34" charset="0"/>
            </a:endParaRPr>
          </a:p>
          <a:p>
            <a:r>
              <a:rPr lang="en-US" altLang="en-US" sz="1200" b="1" dirty="0">
                <a:solidFill>
                  <a:schemeClr val="tx1">
                    <a:lumMod val="75000"/>
                    <a:lumOff val="25000"/>
                  </a:schemeClr>
                </a:solidFill>
                <a:latin typeface="Gill Sans MT" panose="020B0502020104020203" pitchFamily="34" charset="0"/>
                <a:cs typeface="Arial" pitchFamily="34" charset="0"/>
              </a:rPr>
              <a:t>Your child is in the first priority group for at least some programs: </a:t>
            </a:r>
            <a:r>
              <a:rPr lang="en-US" altLang="en-US" sz="1200" dirty="0">
                <a:solidFill>
                  <a:schemeClr val="tx1">
                    <a:lumMod val="75000"/>
                    <a:lumOff val="25000"/>
                  </a:schemeClr>
                </a:solidFill>
                <a:latin typeface="Gill Sans MT" panose="020B0502020104020203" pitchFamily="34" charset="0"/>
                <a:cs typeface="Arial" pitchFamily="34" charset="0"/>
              </a:rPr>
              <a:t>Not in the first priority group means a lower chance of getting an offer.</a:t>
            </a:r>
          </a:p>
          <a:p>
            <a:endParaRPr lang="en-US" altLang="en-US" sz="1200" dirty="0">
              <a:solidFill>
                <a:schemeClr val="tx1">
                  <a:lumMod val="75000"/>
                  <a:lumOff val="25000"/>
                </a:schemeClr>
              </a:solidFill>
              <a:latin typeface="Gill Sans MT" panose="020B0502020104020203" pitchFamily="34" charset="0"/>
              <a:cs typeface="Arial" pitchFamily="34" charset="0"/>
            </a:endParaRPr>
          </a:p>
          <a:p>
            <a:r>
              <a:rPr lang="en-US" altLang="en-US" sz="1200" i="1" dirty="0">
                <a:solidFill>
                  <a:schemeClr val="tx1">
                    <a:lumMod val="75000"/>
                    <a:lumOff val="25000"/>
                  </a:schemeClr>
                </a:solidFill>
                <a:latin typeface="Gill Sans MT" panose="020B0502020104020203" pitchFamily="34" charset="0"/>
                <a:cs typeface="Arial" pitchFamily="34" charset="0"/>
              </a:rPr>
              <a:t>Make sure you only apply to programs that you </a:t>
            </a:r>
            <a:r>
              <a:rPr lang="en-US" altLang="en-US" sz="1200" b="1" i="1" dirty="0">
                <a:solidFill>
                  <a:schemeClr val="tx1">
                    <a:lumMod val="75000"/>
                    <a:lumOff val="25000"/>
                  </a:schemeClr>
                </a:solidFill>
                <a:latin typeface="Gill Sans MT" panose="020B0502020104020203" pitchFamily="34" charset="0"/>
                <a:cs typeface="Arial" pitchFamily="34" charset="0"/>
              </a:rPr>
              <a:t>want</a:t>
            </a:r>
            <a:r>
              <a:rPr lang="en-US" altLang="en-US" sz="1200" i="1" dirty="0">
                <a:solidFill>
                  <a:schemeClr val="tx1">
                    <a:lumMod val="75000"/>
                    <a:lumOff val="25000"/>
                  </a:schemeClr>
                </a:solidFill>
                <a:latin typeface="Gill Sans MT" panose="020B0502020104020203" pitchFamily="34" charset="0"/>
                <a:cs typeface="Arial" pitchFamily="34" charset="0"/>
              </a:rPr>
              <a:t> your child to attend.</a:t>
            </a:r>
          </a:p>
        </p:txBody>
      </p:sp>
      <p:sp>
        <p:nvSpPr>
          <p:cNvPr id="4" name="Slide Number Placeholder 3"/>
          <p:cNvSpPr>
            <a:spLocks noGrp="1"/>
          </p:cNvSpPr>
          <p:nvPr>
            <p:ph type="sldNum" sz="quarter" idx="10"/>
          </p:nvPr>
        </p:nvSpPr>
        <p:spPr/>
        <p:txBody>
          <a:bodyPr/>
          <a:lstStyle/>
          <a:p>
            <a:pPr defTabSz="914266">
              <a:defRPr/>
            </a:pPr>
            <a:fld id="{1AFFAB8D-B9BF-A747-A21C-68C3DBA8194D}" type="slidenum">
              <a:rPr lang="en-US">
                <a:solidFill>
                  <a:prstClr val="black"/>
                </a:solidFill>
                <a:latin typeface="Calibri"/>
              </a:rPr>
              <a:pPr defTabSz="914266">
                <a:defRPr/>
              </a:pPr>
              <a:t>28</a:t>
            </a:fld>
            <a:endParaRPr lang="en-US" dirty="0">
              <a:solidFill>
                <a:prstClr val="black"/>
              </a:solidFill>
              <a:latin typeface="Calibri"/>
            </a:endParaRPr>
          </a:p>
        </p:txBody>
      </p:sp>
    </p:spTree>
    <p:extLst>
      <p:ext uri="{BB962C8B-B14F-4D97-AF65-F5344CB8AC3E}">
        <p14:creationId xmlns:p14="http://schemas.microsoft.com/office/powerpoint/2010/main" val="4233197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278780" y="3455001"/>
            <a:ext cx="6389649" cy="5480652"/>
          </a:xfrm>
        </p:spPr>
        <p:txBody>
          <a:bodyPr/>
          <a:lstStyle/>
          <a:p>
            <a:pPr marL="0" indent="0">
              <a:buFont typeface="Arial" panose="020B0604020202020204" pitchFamily="34" charset="0"/>
              <a:buNone/>
            </a:pPr>
            <a:r>
              <a:rPr lang="en-US" dirty="0"/>
              <a:t>A</a:t>
            </a:r>
            <a:r>
              <a:rPr lang="en-US" baseline="0" dirty="0"/>
              <a:t> very</a:t>
            </a:r>
            <a:r>
              <a:rPr lang="en-US" dirty="0"/>
              <a:t> important student factor is the number of choices on the Application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98% of students who listed 12 programs on their Applications received an offer in Round 1 last year.</a:t>
            </a:r>
            <a:r>
              <a:rPr lang="en-US" baseline="0" dirty="0"/>
              <a:t> </a:t>
            </a:r>
            <a:r>
              <a:rPr lang="en-US" altLang="en-US" sz="1200" dirty="0">
                <a:latin typeface="Gill Sans MT" panose="020B0502020104020203" pitchFamily="34" charset="0"/>
                <a:cs typeface="Arial" panose="020B0604020202020204" pitchFamily="34" charset="0"/>
                <a:sym typeface="American Typewriter"/>
              </a:rPr>
              <a:t>If you list </a:t>
            </a:r>
            <a:r>
              <a:rPr lang="en-US" altLang="en-US" sz="1200" dirty="0">
                <a:latin typeface="Franklin Gothic Book" panose="020B0503020102020204" pitchFamily="34" charset="0"/>
                <a:cs typeface="Arial" panose="020B0604020202020204" pitchFamily="34" charset="0"/>
                <a:sym typeface="American Typewriter"/>
              </a:rPr>
              <a:t>1</a:t>
            </a:r>
            <a:r>
              <a:rPr lang="en-US" altLang="en-US" sz="1200" dirty="0">
                <a:latin typeface="Gill Sans MT" panose="020B0502020104020203" pitchFamily="34" charset="0"/>
                <a:cs typeface="Arial" panose="020B0604020202020204" pitchFamily="34" charset="0"/>
                <a:sym typeface="American Typewriter"/>
              </a:rPr>
              <a:t>2 programs on your application, you will have a better chance of getting an offer from one of your choices.</a:t>
            </a:r>
          </a:p>
          <a:p>
            <a:pPr marL="0" indent="0" algn="l">
              <a:lnSpc>
                <a:spcPct val="100000"/>
              </a:lnSpc>
              <a:spcAft>
                <a:spcPts val="600"/>
              </a:spcAft>
              <a:buClr>
                <a:schemeClr val="tx1">
                  <a:lumMod val="65000"/>
                  <a:lumOff val="35000"/>
                </a:schemeClr>
              </a:buClr>
              <a:buSzPct val="140000"/>
              <a:buNone/>
            </a:pPr>
            <a:endParaRPr lang="en-US" sz="1200" b="0" i="0" dirty="0">
              <a:latin typeface="Gill Sans MT" panose="020B0502020104020203" pitchFamily="34" charset="0"/>
              <a:cs typeface="Arial" panose="020B0604020202020204" pitchFamily="34" charset="0"/>
              <a:sym typeface="American Typewriter"/>
            </a:endParaRPr>
          </a:p>
          <a:p>
            <a:pPr marL="0" indent="0" algn="l">
              <a:lnSpc>
                <a:spcPct val="100000"/>
              </a:lnSpc>
              <a:spcAft>
                <a:spcPts val="600"/>
              </a:spcAft>
              <a:buClr>
                <a:schemeClr val="tx1">
                  <a:lumMod val="65000"/>
                  <a:lumOff val="35000"/>
                </a:schemeClr>
              </a:buClr>
              <a:buSzPct val="140000"/>
              <a:buNone/>
            </a:pPr>
            <a:r>
              <a:rPr lang="en-US" sz="1200" b="0" i="0" dirty="0">
                <a:latin typeface="Gill Sans MT" panose="020B0502020104020203" pitchFamily="34" charset="0"/>
                <a:cs typeface="Arial" panose="020B0604020202020204" pitchFamily="34" charset="0"/>
                <a:sym typeface="American Typewriter"/>
              </a:rPr>
              <a:t>M</a:t>
            </a:r>
            <a:r>
              <a:rPr lang="en-US" b="0" i="0" dirty="0"/>
              <a:t>ake sure</a:t>
            </a:r>
            <a:r>
              <a:rPr lang="en-US" b="0" i="0" baseline="0" dirty="0"/>
              <a:t> you apply to 12 programs that you want your child to attend</a:t>
            </a:r>
            <a:r>
              <a:rPr lang="en-US" b="1" i="1" baseline="0" dirty="0"/>
              <a:t>.</a:t>
            </a:r>
            <a:endParaRPr lang="en-US" b="0"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82844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278780" y="3455001"/>
            <a:ext cx="6389649" cy="5480652"/>
          </a:xfrm>
        </p:spPr>
        <p:txBody>
          <a:bodyPr/>
          <a:lstStyle/>
          <a:p>
            <a:pPr algn="l">
              <a:lnSpc>
                <a:spcPct val="100000"/>
              </a:lnSpc>
              <a:spcAft>
                <a:spcPts val="600"/>
              </a:spcAft>
              <a:buClr>
                <a:schemeClr val="tx1">
                  <a:lumMod val="65000"/>
                  <a:lumOff val="35000"/>
                </a:schemeClr>
              </a:buClr>
              <a:buSzPct val="140000"/>
            </a:pPr>
            <a:r>
              <a:rPr lang="en-US" altLang="en-US" sz="1200" dirty="0">
                <a:latin typeface="Gill Sans MT" panose="020B0502020104020203" pitchFamily="34" charset="0"/>
                <a:cs typeface="Arial" panose="020B0604020202020204" pitchFamily="34" charset="0"/>
                <a:sym typeface="American Typewriter"/>
              </a:rPr>
              <a:t>One of the most important things is the order of choices</a:t>
            </a:r>
            <a:r>
              <a:rPr lang="en-US" altLang="en-US" sz="1200" baseline="0" dirty="0">
                <a:latin typeface="Gill Sans MT" panose="020B0502020104020203" pitchFamily="34" charset="0"/>
                <a:cs typeface="Arial" panose="020B0604020202020204" pitchFamily="34" charset="0"/>
                <a:sym typeface="American Typewriter"/>
              </a:rPr>
              <a:t> on your application. </a:t>
            </a:r>
          </a:p>
          <a:p>
            <a:pPr algn="l">
              <a:lnSpc>
                <a:spcPct val="100000"/>
              </a:lnSpc>
              <a:spcAft>
                <a:spcPts val="600"/>
              </a:spcAft>
              <a:buClr>
                <a:schemeClr val="tx1">
                  <a:lumMod val="65000"/>
                  <a:lumOff val="35000"/>
                </a:schemeClr>
              </a:buClr>
              <a:buSzPct val="140000"/>
            </a:pPr>
            <a:endParaRPr lang="en-US" altLang="en-US" sz="1200" baseline="0" dirty="0">
              <a:latin typeface="Gill Sans MT" panose="020B0502020104020203" pitchFamily="34" charset="0"/>
              <a:cs typeface="Arial" panose="020B0604020202020204" pitchFamily="34" charset="0"/>
              <a:sym typeface="American Typewriter"/>
            </a:endParaRPr>
          </a:p>
          <a:p>
            <a:pPr marL="0" marR="0" lvl="0" indent="0" algn="l" defTabSz="914400" rtl="0" eaLnBrk="1" fontAlgn="auto" latinLnBrk="0" hangingPunct="1">
              <a:lnSpc>
                <a:spcPct val="100000"/>
              </a:lnSpc>
              <a:spcBef>
                <a:spcPts val="0"/>
              </a:spcBef>
              <a:spcAft>
                <a:spcPts val="600"/>
              </a:spcAft>
              <a:buClr>
                <a:schemeClr val="tx1">
                  <a:lumMod val="65000"/>
                  <a:lumOff val="35000"/>
                </a:schemeClr>
              </a:buClr>
              <a:buSzPct val="140000"/>
              <a:buFontTx/>
              <a:buNone/>
              <a:tabLst/>
              <a:defRPr/>
            </a:pPr>
            <a:r>
              <a:rPr lang="en-US" altLang="en-US" sz="1200" b="0" dirty="0">
                <a:latin typeface="Gill Sans MT" panose="020B0502020104020203" pitchFamily="34" charset="0"/>
                <a:cs typeface="Arial" panose="020B0604020202020204" pitchFamily="34" charset="0"/>
                <a:sym typeface="American Typewriter"/>
              </a:rPr>
              <a:t>High schools cannot see the order of programs on your child’s application. The matching process is done centrally.</a:t>
            </a:r>
          </a:p>
          <a:p>
            <a:pPr algn="l">
              <a:lnSpc>
                <a:spcPct val="100000"/>
              </a:lnSpc>
              <a:spcAft>
                <a:spcPts val="600"/>
              </a:spcAft>
              <a:buClr>
                <a:schemeClr val="tx1">
                  <a:lumMod val="65000"/>
                  <a:lumOff val="35000"/>
                </a:schemeClr>
              </a:buClr>
              <a:buSzPct val="140000"/>
            </a:pPr>
            <a:endParaRPr lang="en-US" altLang="en-US" sz="1200" baseline="0" dirty="0">
              <a:latin typeface="Gill Sans MT" panose="020B0502020104020203" pitchFamily="34" charset="0"/>
              <a:cs typeface="Arial" panose="020B0604020202020204" pitchFamily="34" charset="0"/>
              <a:sym typeface="American Typewriter"/>
            </a:endParaRPr>
          </a:p>
          <a:p>
            <a:pPr algn="l">
              <a:lnSpc>
                <a:spcPct val="100000"/>
              </a:lnSpc>
              <a:spcAft>
                <a:spcPts val="600"/>
              </a:spcAft>
              <a:buClr>
                <a:schemeClr val="tx1">
                  <a:lumMod val="65000"/>
                  <a:lumOff val="35000"/>
                </a:schemeClr>
              </a:buClr>
              <a:buSzPct val="140000"/>
            </a:pPr>
            <a:r>
              <a:rPr lang="en-US" altLang="en-US" sz="1200" dirty="0">
                <a:latin typeface="Gill Sans MT" panose="020B0502020104020203" pitchFamily="34" charset="0"/>
                <a:cs typeface="Arial" panose="020B0604020202020204" pitchFamily="34" charset="0"/>
                <a:sym typeface="American Typewriter"/>
              </a:rPr>
              <a:t>Students are considered for offers in the order of the programs on their application. </a:t>
            </a:r>
          </a:p>
          <a:p>
            <a:pPr marL="0" indent="0" algn="l">
              <a:lnSpc>
                <a:spcPct val="100000"/>
              </a:lnSpc>
              <a:spcAft>
                <a:spcPts val="600"/>
              </a:spcAft>
              <a:buClr>
                <a:schemeClr val="tx1">
                  <a:lumMod val="65000"/>
                  <a:lumOff val="35000"/>
                </a:schemeClr>
              </a:buClr>
              <a:buSzPct val="140000"/>
              <a:buNone/>
            </a:pPr>
            <a:endParaRPr lang="en-US" altLang="en-US" sz="1200" dirty="0">
              <a:latin typeface="Gill Sans MT" panose="020B0502020104020203" pitchFamily="34" charset="0"/>
              <a:cs typeface="Arial" panose="020B0604020202020204" pitchFamily="34" charset="0"/>
              <a:sym typeface="American Typewriter"/>
            </a:endParaRPr>
          </a:p>
          <a:p>
            <a:pPr marL="0" indent="0" algn="l">
              <a:lnSpc>
                <a:spcPct val="100000"/>
              </a:lnSpc>
              <a:spcAft>
                <a:spcPts val="600"/>
              </a:spcAft>
              <a:buClr>
                <a:schemeClr val="tx1">
                  <a:lumMod val="65000"/>
                  <a:lumOff val="35000"/>
                </a:schemeClr>
              </a:buClr>
              <a:buSzPct val="140000"/>
              <a:buNone/>
            </a:pPr>
            <a:r>
              <a:rPr lang="en-US" altLang="en-US" sz="1200" b="0" dirty="0">
                <a:latin typeface="Gill Sans MT" panose="020B0502020104020203" pitchFamily="34" charset="0"/>
                <a:cs typeface="Arial" panose="020B0604020202020204" pitchFamily="34" charset="0"/>
                <a:sym typeface="American Typewriter"/>
              </a:rPr>
              <a:t>If your</a:t>
            </a:r>
            <a:r>
              <a:rPr lang="en-US" altLang="en-US" sz="1200" b="0" baseline="0" dirty="0">
                <a:latin typeface="Gill Sans MT" panose="020B0502020104020203" pitchFamily="34" charset="0"/>
                <a:cs typeface="Arial" panose="020B0604020202020204" pitchFamily="34" charset="0"/>
                <a:sym typeface="American Typewriter"/>
              </a:rPr>
              <a:t> child doesn’t </a:t>
            </a:r>
            <a:r>
              <a:rPr lang="en-US" altLang="en-US" sz="1200" b="0" dirty="0">
                <a:latin typeface="Gill Sans MT" panose="020B0502020104020203" pitchFamily="34" charset="0"/>
                <a:cs typeface="Arial" panose="020B0604020202020204" pitchFamily="34" charset="0"/>
                <a:sym typeface="American Typewriter"/>
              </a:rPr>
              <a:t>get into their first choice, then they are considered for the next choice,</a:t>
            </a:r>
            <a:r>
              <a:rPr lang="en-US" altLang="en-US" sz="1200" b="0" baseline="0" dirty="0">
                <a:latin typeface="Gill Sans MT" panose="020B0502020104020203" pitchFamily="34" charset="0"/>
                <a:cs typeface="Arial" panose="020B0604020202020204" pitchFamily="34" charset="0"/>
                <a:sym typeface="American Typewriter"/>
              </a:rPr>
              <a:t> and i</a:t>
            </a:r>
            <a:r>
              <a:rPr lang="en-US" altLang="en-US" sz="1200" b="0" dirty="0">
                <a:latin typeface="Gill Sans MT" panose="020B0502020104020203" pitchFamily="34" charset="0"/>
                <a:cs typeface="Arial" panose="020B0604020202020204" pitchFamily="34" charset="0"/>
                <a:sym typeface="American Typewriter"/>
              </a:rPr>
              <a:t>t’s as though the next choice is their new first choice. Your</a:t>
            </a:r>
            <a:r>
              <a:rPr lang="en-US" altLang="en-US" sz="1200" b="0" baseline="0" dirty="0">
                <a:latin typeface="Gill Sans MT" panose="020B0502020104020203" pitchFamily="34" charset="0"/>
                <a:cs typeface="Arial" panose="020B0604020202020204" pitchFamily="34" charset="0"/>
                <a:sym typeface="American Typewriter"/>
              </a:rPr>
              <a:t> child is</a:t>
            </a:r>
            <a:r>
              <a:rPr lang="en-US" altLang="en-US" sz="1200" b="0" dirty="0">
                <a:latin typeface="Gill Sans MT" panose="020B0502020104020203" pitchFamily="34" charset="0"/>
                <a:cs typeface="Arial" panose="020B0604020202020204" pitchFamily="34" charset="0"/>
                <a:sym typeface="American Typewriter"/>
              </a:rPr>
              <a:t> not at a disadvantage for their next choice </a:t>
            </a:r>
            <a:r>
              <a:rPr lang="en-US" altLang="en-US" sz="1200" b="0" i="1" dirty="0">
                <a:latin typeface="Gill Sans MT" panose="020B0502020104020203" pitchFamily="34" charset="0"/>
                <a:cs typeface="Arial" panose="020B0604020202020204" pitchFamily="34" charset="0"/>
                <a:sym typeface="American Typewriter"/>
              </a:rPr>
              <a:t>at</a:t>
            </a:r>
            <a:r>
              <a:rPr lang="en-US" altLang="en-US" sz="1200" b="0" i="1" baseline="0" dirty="0">
                <a:latin typeface="Gill Sans MT" panose="020B0502020104020203" pitchFamily="34" charset="0"/>
                <a:cs typeface="Arial" panose="020B0604020202020204" pitchFamily="34" charset="0"/>
                <a:sym typeface="American Typewriter"/>
              </a:rPr>
              <a:t> all </a:t>
            </a:r>
            <a:r>
              <a:rPr lang="en-US" altLang="en-US" sz="1200" b="0" i="0" baseline="0" dirty="0">
                <a:latin typeface="Gill Sans MT" panose="020B0502020104020203" pitchFamily="34" charset="0"/>
                <a:cs typeface="Arial" panose="020B0604020202020204" pitchFamily="34" charset="0"/>
                <a:sym typeface="American Typewriter"/>
              </a:rPr>
              <a:t>at this point</a:t>
            </a:r>
            <a:r>
              <a:rPr lang="en-US" altLang="en-US" sz="1200" b="0" i="1" baseline="0" dirty="0">
                <a:latin typeface="Gill Sans MT" panose="020B0502020104020203" pitchFamily="34" charset="0"/>
                <a:cs typeface="Arial" panose="020B0604020202020204" pitchFamily="34" charset="0"/>
                <a:sym typeface="American Typewriter"/>
              </a:rPr>
              <a:t>. </a:t>
            </a:r>
          </a:p>
          <a:p>
            <a:pPr marL="0" indent="0" algn="l">
              <a:lnSpc>
                <a:spcPct val="100000"/>
              </a:lnSpc>
              <a:spcAft>
                <a:spcPts val="600"/>
              </a:spcAft>
              <a:buClr>
                <a:schemeClr val="tx1">
                  <a:lumMod val="65000"/>
                  <a:lumOff val="35000"/>
                </a:schemeClr>
              </a:buClr>
              <a:buSzPct val="140000"/>
              <a:buNone/>
            </a:pPr>
            <a:endParaRPr lang="en-US" altLang="en-US" sz="1200" b="1" i="1" baseline="0" dirty="0">
              <a:latin typeface="Gill Sans MT" panose="020B0502020104020203" pitchFamily="34" charset="0"/>
              <a:cs typeface="Arial" panose="020B0604020202020204" pitchFamily="34" charset="0"/>
              <a:sym typeface="American Typewriter"/>
            </a:endParaRPr>
          </a:p>
          <a:p>
            <a:pPr marL="0" indent="0" algn="l">
              <a:lnSpc>
                <a:spcPct val="100000"/>
              </a:lnSpc>
              <a:spcAft>
                <a:spcPts val="600"/>
              </a:spcAft>
              <a:buClr>
                <a:schemeClr val="tx1">
                  <a:lumMod val="65000"/>
                  <a:lumOff val="35000"/>
                </a:schemeClr>
              </a:buClr>
              <a:buSzPct val="140000"/>
              <a:buNone/>
            </a:pPr>
            <a:r>
              <a:rPr lang="en-US" altLang="en-US" sz="1200" b="0" i="0" baseline="0" dirty="0">
                <a:latin typeface="Gill Sans MT" panose="020B0502020104020203" pitchFamily="34" charset="0"/>
                <a:cs typeface="Arial" panose="020B0604020202020204" pitchFamily="34" charset="0"/>
                <a:sym typeface="American Typewriter"/>
              </a:rPr>
              <a:t>Also, if your child does get into their first choice, then that’s it! They’re not considered for any of the other choices on their application. So your first choice should be your real first choice, even if it’s a competitive program.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7916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188913"/>
            <a:ext cx="3713162" cy="2089150"/>
          </a:xfrm>
        </p:spPr>
      </p:sp>
      <p:sp>
        <p:nvSpPr>
          <p:cNvPr id="3" name="Notes Placeholder 2"/>
          <p:cNvSpPr>
            <a:spLocks noGrp="1"/>
          </p:cNvSpPr>
          <p:nvPr>
            <p:ph type="body" idx="1"/>
          </p:nvPr>
        </p:nvSpPr>
        <p:spPr>
          <a:xfrm>
            <a:off x="261738" y="1788284"/>
            <a:ext cx="6540499" cy="7041392"/>
          </a:xfrm>
        </p:spPr>
        <p:txBody>
          <a:bodyPr/>
          <a:lstStyle/>
          <a:p>
            <a:r>
              <a:rPr lang="en-US" b="0" dirty="0"/>
              <a:t>In</a:t>
            </a:r>
            <a:r>
              <a:rPr lang="en-US" b="0" baseline="0" dirty="0"/>
              <a:t> March, you’ll get an offer letter. This will show the results of your application AND the results from the specialized high school process (if your child did this).</a:t>
            </a:r>
          </a:p>
          <a:p>
            <a:endParaRPr lang="en-US" b="0" baseline="0" dirty="0"/>
          </a:p>
          <a:p>
            <a:r>
              <a:rPr lang="en-US" b="0" dirty="0"/>
              <a:t>Your child can get up to one offer from the high school application.</a:t>
            </a:r>
          </a:p>
          <a:p>
            <a:endParaRPr lang="en-US" b="0" dirty="0"/>
          </a:p>
          <a:p>
            <a:r>
              <a:rPr lang="en-US" b="0" dirty="0"/>
              <a:t>Most</a:t>
            </a:r>
            <a:r>
              <a:rPr lang="en-US" b="0" baseline="0" dirty="0"/>
              <a:t> students get an offer to a program from their application.</a:t>
            </a:r>
          </a:p>
          <a:p>
            <a:endParaRPr lang="en-US" b="0" baseline="0" dirty="0"/>
          </a:p>
          <a:p>
            <a:r>
              <a:rPr lang="en-US" b="0" baseline="0" dirty="0"/>
              <a:t>A small percentage of students do not get an offer to one of the choices on their application. If this happens to your child, that means that they were considered for all the programs on the application and it was not possible to get an offer to one of them.</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If you don’t get an offer from your high school application </a:t>
            </a:r>
            <a:r>
              <a:rPr lang="en-US" b="0" i="1" baseline="0" dirty="0"/>
              <a:t>and</a:t>
            </a:r>
            <a:r>
              <a:rPr lang="en-US" b="0" i="0" baseline="0" dirty="0"/>
              <a:t> you don’t get an offer to a Specialized High School, then you will get an offer to a high school that wasn’t on your application. </a:t>
            </a:r>
            <a:r>
              <a:rPr lang="en-US" b="0" baseline="0" dirty="0"/>
              <a:t>This is why we recommend a balanced application with 12 choices! </a:t>
            </a:r>
            <a:r>
              <a:rPr lang="en-US" b="0" i="0" baseline="0" dirty="0"/>
              <a:t>In this case, the Office of Student Enrollment will find a school close to home that has availability.</a:t>
            </a:r>
            <a:endParaRPr lang="en-US" b="0" baseline="0" dirty="0"/>
          </a:p>
        </p:txBody>
      </p:sp>
      <p:sp>
        <p:nvSpPr>
          <p:cNvPr id="4" name="Slide Number Placeholder 3"/>
          <p:cNvSpPr>
            <a:spLocks noGrp="1"/>
          </p:cNvSpPr>
          <p:nvPr>
            <p:ph type="sldNum" sz="quarter" idx="10"/>
          </p:nvPr>
        </p:nvSpPr>
        <p:spPr/>
        <p:txBody>
          <a:bodyPr/>
          <a:lstStyle/>
          <a:p>
            <a:fld id="{1AFFAB8D-B9BF-A747-A21C-68C3DBA8194D}" type="slidenum">
              <a:rPr lang="en-US" smtClean="0"/>
              <a:t>31</a:t>
            </a:fld>
            <a:endParaRPr lang="en-US" dirty="0"/>
          </a:p>
        </p:txBody>
      </p:sp>
    </p:spTree>
    <p:extLst>
      <p:ext uri="{BB962C8B-B14F-4D97-AF65-F5344CB8AC3E}">
        <p14:creationId xmlns:p14="http://schemas.microsoft.com/office/powerpoint/2010/main" val="5188707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9938" y="569913"/>
            <a:ext cx="5564187" cy="3128962"/>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32546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9938" y="569913"/>
            <a:ext cx="5564187" cy="3128962"/>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6402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701675" y="3455001"/>
            <a:ext cx="5607050" cy="548065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t>Before we get into details, let’s cover a few things.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Read</a:t>
            </a:r>
            <a:r>
              <a:rPr lang="en-US" b="1" i="1" baseline="0" dirty="0"/>
              <a:t> bullets.</a:t>
            </a:r>
            <a:endParaRPr lang="en-US" b="1" dirty="0"/>
          </a:p>
          <a:p>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1AFFAB8D-B9BF-A747-A21C-68C3DBA8194D}" type="slidenum">
              <a:rPr lang="en-US" smtClean="0"/>
              <a:t>6</a:t>
            </a:fld>
            <a:endParaRPr lang="en-US"/>
          </a:p>
        </p:txBody>
      </p:sp>
    </p:spTree>
    <p:extLst>
      <p:ext uri="{BB962C8B-B14F-4D97-AF65-F5344CB8AC3E}">
        <p14:creationId xmlns:p14="http://schemas.microsoft.com/office/powerpoint/2010/main" val="38722328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9938" y="569913"/>
            <a:ext cx="5564187" cy="3128962"/>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295438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701675" y="3455001"/>
            <a:ext cx="5607050" cy="5480652"/>
          </a:xfrm>
        </p:spPr>
        <p:txBody>
          <a:bodyPr/>
          <a:lstStyle/>
          <a:p>
            <a:pPr marL="0" indent="0">
              <a:buFont typeface="Arial" panose="020B0604020202020204" pitchFamily="34" charset="0"/>
              <a:buNone/>
            </a:pPr>
            <a:r>
              <a:rPr lang="en-US" b="1" i="1" baseline="0" dirty="0"/>
              <a:t>Counselors can share this with families in June, or in September. Families can do this in June, but they can’t start the application or register for SHSAT or LaGuardia until the fall. If you have families start this in June, make sure you tell them what they can and cannot do in June.</a:t>
            </a:r>
          </a:p>
          <a:p>
            <a:pPr marL="0" indent="0">
              <a:buFont typeface="Arial" panose="020B0604020202020204" pitchFamily="34" charset="0"/>
              <a:buNone/>
            </a:pPr>
            <a:endParaRPr lang="en-US" b="1" i="1" baseline="0" dirty="0"/>
          </a:p>
          <a:p>
            <a:pPr marL="0" indent="0">
              <a:buFont typeface="Arial" panose="020B0604020202020204" pitchFamily="34" charset="0"/>
              <a:buNone/>
            </a:pPr>
            <a:r>
              <a:rPr lang="en-US" b="0" i="0" baseline="0" dirty="0"/>
              <a:t>To create an account in MySchools, go to </a:t>
            </a:r>
            <a:r>
              <a:rPr lang="en-US" b="0" i="0" baseline="0" dirty="0" err="1"/>
              <a:t>myschools.nyc</a:t>
            </a:r>
            <a:r>
              <a:rPr lang="en-US" b="0" i="0" baseline="0" dirty="0"/>
              <a:t>.</a:t>
            </a:r>
          </a:p>
          <a:p>
            <a:pPr marL="0" indent="0">
              <a:buFont typeface="Arial" panose="020B0604020202020204" pitchFamily="34" charset="0"/>
              <a:buNone/>
            </a:pPr>
            <a:endParaRPr lang="en-US" b="0" i="0" baseline="0" dirty="0"/>
          </a:p>
          <a:p>
            <a:pPr marL="0" indent="0">
              <a:buFont typeface="Arial" panose="020B0604020202020204" pitchFamily="34" charset="0"/>
              <a:buNone/>
            </a:pPr>
            <a:r>
              <a:rPr lang="en-US" b="0" i="0" baseline="0" dirty="0"/>
              <a:t>Click on Get Started.</a:t>
            </a:r>
          </a:p>
        </p:txBody>
      </p:sp>
      <p:sp>
        <p:nvSpPr>
          <p:cNvPr id="4" name="Slide Number Placeholder 3"/>
          <p:cNvSpPr>
            <a:spLocks noGrp="1"/>
          </p:cNvSpPr>
          <p:nvPr>
            <p:ph type="sldNum" sz="quarter" idx="10"/>
          </p:nvPr>
        </p:nvSpPr>
        <p:spPr/>
        <p:txBody>
          <a:bodyPr/>
          <a:lstStyle/>
          <a:p>
            <a:fld id="{1AFFAB8D-B9BF-A747-A21C-68C3DBA8194D}" type="slidenum">
              <a:rPr lang="en-US" smtClean="0"/>
              <a:t>35</a:t>
            </a:fld>
            <a:endParaRPr lang="en-US"/>
          </a:p>
        </p:txBody>
      </p:sp>
    </p:spTree>
    <p:extLst>
      <p:ext uri="{BB962C8B-B14F-4D97-AF65-F5344CB8AC3E}">
        <p14:creationId xmlns:p14="http://schemas.microsoft.com/office/powerpoint/2010/main" val="27426712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701675" y="3455001"/>
            <a:ext cx="5607050" cy="5480652"/>
          </a:xfrm>
        </p:spPr>
        <p:txBody>
          <a:bodyPr/>
          <a:lstStyle/>
          <a:p>
            <a:pPr marL="0" indent="0">
              <a:buFont typeface="Arial" panose="020B0604020202020204" pitchFamily="34" charset="0"/>
              <a:buNone/>
            </a:pPr>
            <a:r>
              <a:rPr lang="en-US" b="0" i="0" u="none" baseline="0" dirty="0"/>
              <a:t>Type your name</a:t>
            </a:r>
          </a:p>
          <a:p>
            <a:pPr marL="0" indent="0">
              <a:buFont typeface="Arial" panose="020B0604020202020204" pitchFamily="34" charset="0"/>
              <a:buNone/>
            </a:pPr>
            <a:r>
              <a:rPr lang="en-US" b="0" i="0" u="none" baseline="0" dirty="0"/>
              <a:t>Type your email address</a:t>
            </a:r>
          </a:p>
          <a:p>
            <a:pPr marL="0" indent="0">
              <a:buFont typeface="Arial" panose="020B0604020202020204" pitchFamily="34" charset="0"/>
              <a:buNone/>
            </a:pPr>
            <a:r>
              <a:rPr lang="en-US" b="0" i="0" u="none" baseline="0" dirty="0"/>
              <a:t>Choose your MySchools password. Type your password twice.</a:t>
            </a:r>
          </a:p>
          <a:p>
            <a:pPr marL="0" indent="0">
              <a:buFont typeface="Arial" panose="020B0604020202020204" pitchFamily="34" charset="0"/>
              <a:buNone/>
            </a:pPr>
            <a:r>
              <a:rPr lang="en-US" b="0" i="0" u="none" baseline="0" dirty="0"/>
              <a:t>Click the Next button</a:t>
            </a:r>
          </a:p>
          <a:p>
            <a:pPr marL="171425" indent="-171425">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16210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701675" y="3455001"/>
            <a:ext cx="5607050" cy="5480652"/>
          </a:xfrm>
        </p:spPr>
        <p:txBody>
          <a:bodyPr/>
          <a:lstStyle/>
          <a:p>
            <a:pPr marL="0" indent="0" algn="l">
              <a:lnSpc>
                <a:spcPct val="100000"/>
              </a:lnSpc>
              <a:spcAft>
                <a:spcPts val="600"/>
              </a:spcAft>
              <a:buClr>
                <a:prstClr val="black">
                  <a:lumMod val="65000"/>
                  <a:lumOff val="35000"/>
                </a:prstClr>
              </a:buClr>
              <a:buSzPct val="140000"/>
              <a:buFont typeface="Arial" panose="020B0604020202020204" pitchFamily="34" charset="0"/>
              <a:buNone/>
              <a:defRPr/>
            </a:pPr>
            <a:r>
              <a:rPr lang="en-US" altLang="en-US" sz="1200" dirty="0">
                <a:solidFill>
                  <a:prstClr val="black"/>
                </a:solidFill>
                <a:latin typeface="Gill Sans MT" panose="020B0502020104020203" pitchFamily="34" charset="0"/>
                <a:cs typeface="Arial" panose="020B0604020202020204" pitchFamily="34" charset="0"/>
                <a:sym typeface="American Typewriter"/>
              </a:rPr>
              <a:t>Next you see instructions to check your email.</a:t>
            </a:r>
          </a:p>
          <a:p>
            <a:pPr marL="0" indent="0" algn="l">
              <a:lnSpc>
                <a:spcPct val="100000"/>
              </a:lnSpc>
              <a:spcAft>
                <a:spcPts val="600"/>
              </a:spcAft>
              <a:buClr>
                <a:prstClr val="black">
                  <a:lumMod val="65000"/>
                  <a:lumOff val="35000"/>
                </a:prstClr>
              </a:buClr>
              <a:buSzPct val="140000"/>
              <a:buFont typeface="Arial" panose="020B0604020202020204" pitchFamily="34" charset="0"/>
              <a:buNone/>
              <a:defRPr/>
            </a:pPr>
            <a:r>
              <a:rPr lang="en-US" sz="1200" dirty="0">
                <a:solidFill>
                  <a:prstClr val="black"/>
                </a:solidFill>
                <a:latin typeface="Gill Sans MT" panose="020B0502020104020203" pitchFamily="34" charset="0"/>
                <a:cs typeface="Arial" panose="020B0604020202020204" pitchFamily="34" charset="0"/>
              </a:rPr>
              <a:t>This means MySchools sent you an email message. You must open that email message in order to continue. Log into your email account and open the email from MySchools. Click the link in that email. This will take you back to MySchools and you can finish</a:t>
            </a:r>
            <a:r>
              <a:rPr lang="en-US" sz="1200" baseline="0" dirty="0">
                <a:solidFill>
                  <a:prstClr val="black"/>
                </a:solidFill>
                <a:latin typeface="Gill Sans MT" panose="020B0502020104020203" pitchFamily="34" charset="0"/>
                <a:cs typeface="Arial" panose="020B0604020202020204" pitchFamily="34" charset="0"/>
              </a:rPr>
              <a:t> creating an account.</a:t>
            </a:r>
            <a:endParaRPr lang="en-US" altLang="en-US" sz="1200" dirty="0">
              <a:solidFill>
                <a:prstClr val="black"/>
              </a:solidFill>
              <a:latin typeface="Gill Sans MT" panose="020B0502020104020203" pitchFamily="34" charset="0"/>
              <a:cs typeface="Arial" panose="020B0604020202020204" pitchFamily="34" charset="0"/>
              <a:sym typeface="American Typewriter"/>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32847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701675" y="3455001"/>
            <a:ext cx="5607050" cy="5480652"/>
          </a:xfrm>
        </p:spPr>
        <p:txBody>
          <a:bodyPr/>
          <a:lstStyle/>
          <a:p>
            <a:pPr marL="0" indent="0">
              <a:buFont typeface="Arial" panose="020B0604020202020204" pitchFamily="34" charset="0"/>
              <a:buNone/>
            </a:pPr>
            <a:r>
              <a:rPr lang="en-US" dirty="0"/>
              <a:t>Type</a:t>
            </a:r>
            <a:r>
              <a:rPr lang="en-US" baseline="0" dirty="0"/>
              <a:t> your p</a:t>
            </a:r>
            <a:r>
              <a:rPr lang="en-US" dirty="0"/>
              <a:t>hone number</a:t>
            </a:r>
          </a:p>
          <a:p>
            <a:pPr marL="0" indent="0">
              <a:buFont typeface="Arial" panose="020B0604020202020204" pitchFamily="34" charset="0"/>
              <a:buNone/>
            </a:pPr>
            <a:r>
              <a:rPr lang="en-US" dirty="0"/>
              <a:t>Type</a:t>
            </a:r>
            <a:r>
              <a:rPr lang="en-US" baseline="0" dirty="0"/>
              <a:t> your m</a:t>
            </a:r>
            <a:r>
              <a:rPr lang="en-US" dirty="0"/>
              <a:t>ailing address.</a:t>
            </a:r>
            <a:r>
              <a:rPr lang="en-US" baseline="0" dirty="0"/>
              <a:t> It must be a </a:t>
            </a:r>
            <a:r>
              <a:rPr lang="en-US" dirty="0"/>
              <a:t>New York City address.</a:t>
            </a:r>
            <a:r>
              <a:rPr lang="en-US" baseline="0" dirty="0"/>
              <a:t> </a:t>
            </a:r>
            <a:r>
              <a:rPr lang="en-US" dirty="0"/>
              <a:t>Remember, students who do not live in New York City cannot participate in High School Admissions.</a:t>
            </a:r>
          </a:p>
          <a:p>
            <a:pPr marL="0" indent="0">
              <a:buFont typeface="Arial" panose="020B0604020202020204" pitchFamily="34" charset="0"/>
              <a:buNone/>
            </a:pPr>
            <a:r>
              <a:rPr lang="en-US" dirty="0"/>
              <a:t>Choose your preferred language</a:t>
            </a:r>
          </a:p>
          <a:p>
            <a:pPr marL="0" indent="0">
              <a:buFont typeface="Arial" panose="020B0604020202020204" pitchFamily="34" charset="0"/>
              <a:buNone/>
            </a:pPr>
            <a:r>
              <a:rPr lang="en-US" dirty="0"/>
              <a:t>Click the Submit button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68327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701675" y="3455001"/>
            <a:ext cx="5607050" cy="5480652"/>
          </a:xfrm>
        </p:spPr>
        <p:txBody>
          <a:bodyPr/>
          <a:lstStyle/>
          <a:p>
            <a:pPr marL="0" indent="0">
              <a:buFont typeface="Arial" panose="020B0604020202020204" pitchFamily="34" charset="0"/>
              <a:buNone/>
            </a:pPr>
            <a:r>
              <a:rPr lang="en-US" dirty="0"/>
              <a:t>When you see the Dashboard, you have finished creating an account in MySchools.</a:t>
            </a:r>
          </a:p>
          <a:p>
            <a:pPr marL="0" indent="0">
              <a:buFont typeface="Arial" panose="020B0604020202020204" pitchFamily="34" charset="0"/>
              <a:buNone/>
            </a:pPr>
            <a:r>
              <a:rPr lang="en-US" dirty="0"/>
              <a:t>In September of your child’s 8th grade year, you’ll get a Welcome Letter. This letter includes information you need to add your child. After that, you can click on Add a child to add your child to your account.</a:t>
            </a:r>
          </a:p>
          <a:p>
            <a:pPr marL="171425" indent="-17142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35937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701675" y="3455001"/>
            <a:ext cx="5607050" cy="5480652"/>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dirty="0">
                <a:solidFill>
                  <a:prstClr val="black"/>
                </a:solidFill>
                <a:latin typeface="Gill Sans MT" panose="020B0502020104020203" pitchFamily="34" charset="0"/>
                <a:cs typeface="Arial" panose="020B0604020202020204" pitchFamily="34" charset="0"/>
                <a:sym typeface="American Typewriter"/>
              </a:rPr>
              <a:t>In September, the Office of Student Enrollment will send a printed Welcome Letter to each public school 8th grade student at their home address.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200" dirty="0">
              <a:solidFill>
                <a:prstClr val="black"/>
              </a:solidFill>
              <a:latin typeface="Gill Sans MT" panose="020B0502020104020203" pitchFamily="34" charset="0"/>
              <a:cs typeface="Arial" panose="020B0604020202020204" pitchFamily="34" charset="0"/>
              <a:sym typeface="American Typewriter"/>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dirty="0">
                <a:solidFill>
                  <a:prstClr val="black"/>
                </a:solidFill>
                <a:latin typeface="Gill Sans MT" panose="020B0502020104020203" pitchFamily="34" charset="0"/>
                <a:cs typeface="Arial" panose="020B0604020202020204" pitchFamily="34" charset="0"/>
                <a:sym typeface="American Typewriter"/>
              </a:rPr>
              <a:t>If you don’t get this letter in the mail, let me</a:t>
            </a:r>
            <a:r>
              <a:rPr lang="en-US" altLang="en-US" sz="1200" baseline="0" dirty="0">
                <a:solidFill>
                  <a:prstClr val="black"/>
                </a:solidFill>
                <a:latin typeface="Gill Sans MT" panose="020B0502020104020203" pitchFamily="34" charset="0"/>
                <a:cs typeface="Arial" panose="020B0604020202020204" pitchFamily="34" charset="0"/>
                <a:sym typeface="American Typewriter"/>
              </a:rPr>
              <a:t> know and I can print one for you.</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200" dirty="0">
              <a:solidFill>
                <a:prstClr val="black"/>
              </a:solidFill>
              <a:latin typeface="Gill Sans MT" panose="020B0502020104020203" pitchFamily="34" charset="0"/>
              <a:cs typeface="Arial" panose="020B0604020202020204" pitchFamily="34" charset="0"/>
              <a:sym typeface="American Typewriter"/>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dirty="0">
                <a:solidFill>
                  <a:prstClr val="black"/>
                </a:solidFill>
                <a:latin typeface="Gill Sans MT" panose="020B0502020104020203" pitchFamily="34" charset="0"/>
                <a:cs typeface="Arial" panose="020B0604020202020204" pitchFamily="34" charset="0"/>
                <a:sym typeface="American Typewriter"/>
              </a:rPr>
              <a:t>Students who attend a private or parochial school can get their letter from their current school counselor or at a Family Welcome Center.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200" dirty="0">
              <a:solidFill>
                <a:prstClr val="black"/>
              </a:solidFill>
              <a:latin typeface="Gill Sans MT" panose="020B0502020104020203" pitchFamily="34" charset="0"/>
              <a:cs typeface="Arial" panose="020B0604020202020204" pitchFamily="34" charset="0"/>
              <a:sym typeface="American Typewriter"/>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dirty="0">
                <a:solidFill>
                  <a:prstClr val="black"/>
                </a:solidFill>
                <a:latin typeface="Gill Sans MT" panose="020B0502020104020203" pitchFamily="34" charset="0"/>
                <a:cs typeface="Arial" panose="020B0604020202020204" pitchFamily="34" charset="0"/>
                <a:sym typeface="American Typewriter"/>
              </a:rPr>
              <a:t>Your Welcome Letter has: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solidFill>
                  <a:prstClr val="black"/>
                </a:solidFill>
                <a:latin typeface="Gill Sans MT" panose="020B0502020104020203" pitchFamily="34" charset="0"/>
                <a:cs typeface="Arial" panose="020B0604020202020204" pitchFamily="34" charset="0"/>
                <a:sym typeface="American Typewriter"/>
              </a:rPr>
              <a:t>Account creation code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solidFill>
                  <a:prstClr val="black"/>
                </a:solidFill>
                <a:latin typeface="Gill Sans MT" panose="020B0502020104020203" pitchFamily="34" charset="0"/>
                <a:cs typeface="Arial" panose="020B0604020202020204" pitchFamily="34" charset="0"/>
                <a:sym typeface="American Typewriter"/>
              </a:rPr>
              <a:t>Instructions for getting started in MySchools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200" dirty="0">
              <a:solidFill>
                <a:prstClr val="black"/>
              </a:solidFill>
              <a:latin typeface="Gill Sans MT" panose="020B0502020104020203" pitchFamily="34" charset="0"/>
              <a:cs typeface="Arial" panose="020B0604020202020204" pitchFamily="34" charset="0"/>
              <a:sym typeface="American Typewriter"/>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dirty="0">
                <a:solidFill>
                  <a:prstClr val="black"/>
                </a:solidFill>
                <a:latin typeface="Gill Sans MT" panose="020B0502020104020203" pitchFamily="34" charset="0"/>
                <a:cs typeface="Arial" panose="020B0604020202020204" pitchFamily="34" charset="0"/>
                <a:sym typeface="American Typewriter"/>
              </a:rPr>
              <a:t>After that, you can add your child in MySchools and start your application.</a:t>
            </a: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39598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701675" y="3455001"/>
            <a:ext cx="5607050" cy="5480652"/>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Read notes only:</a:t>
            </a:r>
          </a:p>
          <a:p>
            <a:pPr marL="0" indent="0">
              <a:buFont typeface="Arial" panose="020B0604020202020204" pitchFamily="34" charset="0"/>
              <a:buNone/>
            </a:pPr>
            <a:endParaRPr lang="en-US" dirty="0"/>
          </a:p>
          <a:p>
            <a:pPr marL="171425" indent="-171425">
              <a:buFont typeface="Arial" panose="020B0604020202020204" pitchFamily="34" charset="0"/>
              <a:buChar char="•"/>
            </a:pPr>
            <a:r>
              <a:rPr lang="en-US" dirty="0"/>
              <a:t>When you see the Dashboard, you have finished creating an account in MySchools.</a:t>
            </a:r>
          </a:p>
          <a:p>
            <a:pPr marL="171425" indent="-171425">
              <a:buFont typeface="Arial" panose="020B0604020202020204" pitchFamily="34" charset="0"/>
              <a:buChar char="•"/>
            </a:pPr>
            <a:r>
              <a:rPr lang="en-US" dirty="0"/>
              <a:t>In September of your child’s 8th grade year, you’ll get a Welcome Letter. Only after that you can click on Add a child to add your child to your account.</a:t>
            </a:r>
          </a:p>
          <a:p>
            <a:pPr marL="171425" indent="-17142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96202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701675" y="3455001"/>
            <a:ext cx="5607050" cy="5480652"/>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Read notes only:</a:t>
            </a:r>
          </a:p>
          <a:p>
            <a:pPr marL="0" indent="0">
              <a:buFont typeface="Arial" panose="020B0604020202020204" pitchFamily="34" charset="0"/>
              <a:buNone/>
            </a:pPr>
            <a:endParaRPr lang="en-US" dirty="0"/>
          </a:p>
          <a:p>
            <a:pPr marL="171425" indent="-171425">
              <a:buFont typeface="Arial" panose="020B0604020202020204" pitchFamily="34" charset="0"/>
              <a:buChar char="•"/>
            </a:pPr>
            <a:r>
              <a:rPr lang="en-US" dirty="0"/>
              <a:t>When you see the Dashboard, you have finished creating an account in MySchools.</a:t>
            </a:r>
          </a:p>
          <a:p>
            <a:pPr marL="171425" indent="-171425">
              <a:buFont typeface="Arial" panose="020B0604020202020204" pitchFamily="34" charset="0"/>
              <a:buChar char="•"/>
            </a:pPr>
            <a:r>
              <a:rPr lang="en-US" dirty="0"/>
              <a:t>In September of your child’s 8th grade year, you’ll get a Welcome Letter. Only after that you can click on Add a child to add your child to your account.</a:t>
            </a:r>
          </a:p>
          <a:p>
            <a:pPr marL="171425" indent="-17142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74989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701675" y="3455001"/>
            <a:ext cx="5607050" cy="5480652"/>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Read notes only:</a:t>
            </a:r>
          </a:p>
          <a:p>
            <a:pPr marL="0" indent="0">
              <a:buFont typeface="Arial" panose="020B0604020202020204" pitchFamily="34" charset="0"/>
              <a:buNone/>
            </a:pPr>
            <a:endParaRPr lang="en-US" dirty="0"/>
          </a:p>
          <a:p>
            <a:pPr marL="171425" indent="-171425">
              <a:buFont typeface="Arial" panose="020B0604020202020204" pitchFamily="34" charset="0"/>
              <a:buChar char="•"/>
            </a:pPr>
            <a:r>
              <a:rPr lang="en-US" dirty="0"/>
              <a:t>When you see the Dashboard, you have finished creating an account in MySchools.</a:t>
            </a:r>
          </a:p>
          <a:p>
            <a:pPr marL="171425" indent="-171425">
              <a:buFont typeface="Arial" panose="020B0604020202020204" pitchFamily="34" charset="0"/>
              <a:buChar char="•"/>
            </a:pPr>
            <a:r>
              <a:rPr lang="en-US" dirty="0"/>
              <a:t>In September of your child’s 8th grade year, you’ll get a Welcome Letter. Only after that you can click on Add a child to add your child to your account.</a:t>
            </a:r>
          </a:p>
          <a:p>
            <a:pPr marL="171425" indent="-17142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250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701675" y="3455001"/>
            <a:ext cx="5607050" cy="5480652"/>
          </a:xfrm>
        </p:spPr>
        <p:txBody>
          <a:bodyPr/>
          <a:lstStyle/>
          <a:p>
            <a:r>
              <a:rPr lang="en-US" b="1" i="1" dirty="0"/>
              <a:t>Read</a:t>
            </a:r>
            <a:r>
              <a:rPr lang="en-US" b="1" i="1" baseline="0" dirty="0"/>
              <a:t> bullets.</a:t>
            </a:r>
          </a:p>
          <a:p>
            <a:endParaRPr lang="en-US" b="1" i="1" baseline="0" dirty="0"/>
          </a:p>
          <a:p>
            <a:r>
              <a:rPr lang="en-US" dirty="0"/>
              <a:t>If your child has accessibility needs, you should contact or visit the schools to confirm that each would be a good fit,</a:t>
            </a:r>
            <a:r>
              <a:rPr lang="en-US" baseline="0" dirty="0"/>
              <a:t> if you can.</a:t>
            </a:r>
            <a:endParaRPr lang="en-US" dirty="0"/>
          </a:p>
        </p:txBody>
      </p:sp>
      <p:sp>
        <p:nvSpPr>
          <p:cNvPr id="4" name="Slide Number Placeholder 3"/>
          <p:cNvSpPr>
            <a:spLocks noGrp="1"/>
          </p:cNvSpPr>
          <p:nvPr>
            <p:ph type="sldNum" sz="quarter" idx="10"/>
          </p:nvPr>
        </p:nvSpPr>
        <p:spPr/>
        <p:txBody>
          <a:bodyPr/>
          <a:lstStyle/>
          <a:p>
            <a:fld id="{1AFFAB8D-B9BF-A747-A21C-68C3DBA8194D}" type="slidenum">
              <a:rPr lang="en-US" smtClean="0"/>
              <a:t>7</a:t>
            </a:fld>
            <a:endParaRPr lang="en-US"/>
          </a:p>
        </p:txBody>
      </p:sp>
    </p:spTree>
    <p:extLst>
      <p:ext uri="{BB962C8B-B14F-4D97-AF65-F5344CB8AC3E}">
        <p14:creationId xmlns:p14="http://schemas.microsoft.com/office/powerpoint/2010/main" val="10960199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701675" y="3455001"/>
            <a:ext cx="5607050" cy="5480652"/>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Read notes only:</a:t>
            </a:r>
          </a:p>
          <a:p>
            <a:pPr marL="0" indent="0">
              <a:buFont typeface="Arial" panose="020B0604020202020204" pitchFamily="34" charset="0"/>
              <a:buNone/>
            </a:pPr>
            <a:endParaRPr lang="en-US" dirty="0"/>
          </a:p>
          <a:p>
            <a:pPr marL="171425" indent="-171425">
              <a:buFont typeface="Arial" panose="020B0604020202020204" pitchFamily="34" charset="0"/>
              <a:buChar char="•"/>
            </a:pPr>
            <a:r>
              <a:rPr lang="en-US" dirty="0"/>
              <a:t>When you see the Dashboard, you have finished creating an account in MySchools.</a:t>
            </a:r>
          </a:p>
          <a:p>
            <a:pPr marL="171425" indent="-171425">
              <a:buFont typeface="Arial" panose="020B0604020202020204" pitchFamily="34" charset="0"/>
              <a:buChar char="•"/>
            </a:pPr>
            <a:r>
              <a:rPr lang="en-US" dirty="0"/>
              <a:t>In September of your child’s 8th grade year, you’ll get a Welcome Letter. Only after that you can click on Add a child to add your child to your account.</a:t>
            </a:r>
          </a:p>
          <a:p>
            <a:pPr marL="171425" indent="-17142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86891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701675" y="3455001"/>
            <a:ext cx="5607050" cy="5480652"/>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Read notes only:</a:t>
            </a:r>
          </a:p>
          <a:p>
            <a:pPr marL="0" indent="0">
              <a:buFont typeface="Arial" panose="020B0604020202020204" pitchFamily="34" charset="0"/>
              <a:buNone/>
            </a:pPr>
            <a:endParaRPr lang="en-US" dirty="0"/>
          </a:p>
          <a:p>
            <a:pPr marL="171425" indent="-171425">
              <a:buFont typeface="Arial" panose="020B0604020202020204" pitchFamily="34" charset="0"/>
              <a:buChar char="•"/>
            </a:pPr>
            <a:r>
              <a:rPr lang="en-US" dirty="0"/>
              <a:t>When you see the Dashboard, you have finished creating an account in MySchools.</a:t>
            </a:r>
          </a:p>
          <a:p>
            <a:pPr marL="171425" indent="-171425">
              <a:buFont typeface="Arial" panose="020B0604020202020204" pitchFamily="34" charset="0"/>
              <a:buChar char="•"/>
            </a:pPr>
            <a:r>
              <a:rPr lang="en-US" dirty="0"/>
              <a:t>In September of your child’s 8th grade year, you’ll get a Welcome Letter. Only after that you can click on Add a child to add your child to your account.</a:t>
            </a:r>
          </a:p>
          <a:p>
            <a:pPr marL="171425" indent="-17142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48711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701675" y="3455001"/>
            <a:ext cx="5607050" cy="5480652"/>
          </a:xfrm>
        </p:spPr>
        <p:txBody>
          <a:bodyPr/>
          <a:lstStyle/>
          <a:p>
            <a:r>
              <a:rPr lang="en-US" b="1" dirty="0"/>
              <a:t>Read notes only:</a:t>
            </a:r>
          </a:p>
          <a:p>
            <a:endParaRPr lang="en-US" dirty="0"/>
          </a:p>
          <a:p>
            <a:r>
              <a:rPr lang="en-US" b="0" dirty="0"/>
              <a:t>In the early fall, you</a:t>
            </a:r>
            <a:r>
              <a:rPr lang="en-US" b="0" baseline="0" dirty="0"/>
              <a:t> can create an account and add your child in MySchools. Then you can register for the SHSAT and LaGuardia auditions in MySchools.</a:t>
            </a:r>
          </a:p>
          <a:p>
            <a:endParaRPr lang="en-US" b="0" baseline="0" dirty="0"/>
          </a:p>
          <a:p>
            <a:r>
              <a:rPr lang="en-US" b="0" baseline="0" dirty="0"/>
              <a:t>You can attend more events in the fall. We have high school fairs in each borough in September and October. Our events calendar is online at schools.nyc.gov/high</a:t>
            </a:r>
          </a:p>
          <a:p>
            <a:endParaRPr lang="en-US" b="0" baseline="0" dirty="0"/>
          </a:p>
          <a:p>
            <a:r>
              <a:rPr lang="en-US" b="0" baseline="0" dirty="0"/>
              <a:t>Fall is also a good time to visit schools and go to any auditions or assessments for programs you’re interested in.</a:t>
            </a:r>
            <a:endParaRPr lang="en-US" b="0" dirty="0"/>
          </a:p>
        </p:txBody>
      </p:sp>
      <p:sp>
        <p:nvSpPr>
          <p:cNvPr id="4" name="Slide Number Placeholder 3"/>
          <p:cNvSpPr>
            <a:spLocks noGrp="1"/>
          </p:cNvSpPr>
          <p:nvPr>
            <p:ph type="sldNum" sz="quarter" idx="10"/>
          </p:nvPr>
        </p:nvSpPr>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266"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41293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701675" y="3455001"/>
            <a:ext cx="5607050" cy="5480652"/>
          </a:xfrm>
        </p:spPr>
        <p:txBody>
          <a:bodyPr/>
          <a:lstStyle/>
          <a:p>
            <a:r>
              <a:rPr lang="en-US" b="1" dirty="0"/>
              <a:t>Read notes only:</a:t>
            </a:r>
          </a:p>
          <a:p>
            <a:endParaRPr lang="en-US" dirty="0"/>
          </a:p>
          <a:p>
            <a:r>
              <a:rPr lang="en-US" b="0" dirty="0"/>
              <a:t>In the early fall, you</a:t>
            </a:r>
            <a:r>
              <a:rPr lang="en-US" b="0" baseline="0" dirty="0"/>
              <a:t> can create an account and add your child in MySchools. Then you can register for the SHSAT and LaGuardia auditions in MySchools.</a:t>
            </a:r>
          </a:p>
          <a:p>
            <a:endParaRPr lang="en-US" b="0" baseline="0" dirty="0"/>
          </a:p>
          <a:p>
            <a:r>
              <a:rPr lang="en-US" b="0" baseline="0" dirty="0"/>
              <a:t>You can attend more events in the fall. We have high school fairs in each borough in September and October. Our events calendar is online at schools.nyc.gov/high</a:t>
            </a:r>
          </a:p>
          <a:p>
            <a:endParaRPr lang="en-US" b="0" baseline="0" dirty="0"/>
          </a:p>
          <a:p>
            <a:r>
              <a:rPr lang="en-US" b="0" baseline="0" dirty="0"/>
              <a:t>Fall is also a good time to visit schools and go to any auditions or assessments for programs you’re interested in.</a:t>
            </a:r>
            <a:endParaRPr lang="en-US" b="0" dirty="0"/>
          </a:p>
        </p:txBody>
      </p:sp>
      <p:sp>
        <p:nvSpPr>
          <p:cNvPr id="4" name="Slide Number Placeholder 3"/>
          <p:cNvSpPr>
            <a:spLocks noGrp="1"/>
          </p:cNvSpPr>
          <p:nvPr>
            <p:ph type="sldNum" sz="quarter" idx="10"/>
          </p:nvPr>
        </p:nvSpPr>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266"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99323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701675" y="3455001"/>
            <a:ext cx="5607050" cy="5480652"/>
          </a:xfrm>
        </p:spPr>
        <p:txBody>
          <a:bodyPr/>
          <a:lstStyle/>
          <a:p>
            <a:r>
              <a:rPr lang="en-US" b="1" dirty="0"/>
              <a:t>Read notes only:</a:t>
            </a:r>
          </a:p>
          <a:p>
            <a:endParaRPr lang="en-US" b="1" dirty="0"/>
          </a:p>
          <a:p>
            <a:r>
              <a:rPr lang="en-US" b="0" dirty="0"/>
              <a:t>In the late</a:t>
            </a:r>
            <a:r>
              <a:rPr lang="en-US" b="0" baseline="0" dirty="0"/>
              <a:t> fall, students take the SHSAT and audition for LaGuardia.</a:t>
            </a:r>
          </a:p>
          <a:p>
            <a:endParaRPr lang="en-US" b="0" baseline="0" dirty="0"/>
          </a:p>
          <a:p>
            <a:r>
              <a:rPr lang="en-US" b="0" baseline="0" dirty="0"/>
              <a:t>You’ll also complete any other auditions or assessments for programs your child will apply to.</a:t>
            </a:r>
          </a:p>
          <a:p>
            <a:endParaRPr lang="en-US" b="0" baseline="0" dirty="0"/>
          </a:p>
          <a:p>
            <a:r>
              <a:rPr lang="en-US" b="0" baseline="0" dirty="0"/>
              <a:t>And you’ll submit your child’s application in MySchools by December . There’s no advantage to submitting it early, and you can change your application at any time up until the deadline.</a:t>
            </a:r>
            <a:endParaRPr lang="en-US" b="0" dirty="0"/>
          </a:p>
        </p:txBody>
      </p:sp>
      <p:sp>
        <p:nvSpPr>
          <p:cNvPr id="4" name="Slide Number Placeholder 3"/>
          <p:cNvSpPr>
            <a:spLocks noGrp="1"/>
          </p:cNvSpPr>
          <p:nvPr>
            <p:ph type="sldNum" sz="quarter" idx="10"/>
          </p:nvPr>
        </p:nvSpPr>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266"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18308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701675" y="3455001"/>
            <a:ext cx="5607050" cy="5480652"/>
          </a:xfrm>
        </p:spPr>
        <p:txBody>
          <a:bodyPr/>
          <a:lstStyle/>
          <a:p>
            <a:r>
              <a:rPr lang="en-US" dirty="0"/>
              <a:t>Here</a:t>
            </a:r>
            <a:r>
              <a:rPr lang="en-US" baseline="0" dirty="0"/>
              <a:t> are resources for you to use.</a:t>
            </a:r>
          </a:p>
          <a:p>
            <a:endParaRPr lang="en-US" baseline="0" dirty="0"/>
          </a:p>
          <a:p>
            <a:r>
              <a:rPr lang="en-US" baseline="0" dirty="0"/>
              <a:t>The website for our videos, the calendar, and more information is schools.nyc.gov/High</a:t>
            </a:r>
          </a:p>
          <a:p>
            <a:endParaRPr lang="en-US" baseline="0" dirty="0"/>
          </a:p>
          <a:p>
            <a:r>
              <a:rPr lang="en-US" baseline="0" dirty="0"/>
              <a:t>MySchools is at </a:t>
            </a:r>
            <a:r>
              <a:rPr lang="en-US" baseline="0" dirty="0" err="1"/>
              <a:t>myschools.nyc</a:t>
            </a:r>
            <a:r>
              <a:rPr lang="en-US" baseline="0" dirty="0"/>
              <a:t>.</a:t>
            </a:r>
          </a:p>
          <a:p>
            <a:endParaRPr lang="en-US" baseline="0" dirty="0"/>
          </a:p>
          <a:p>
            <a:r>
              <a:rPr lang="en-US" baseline="0" dirty="0"/>
              <a:t>You can sign up for emails at schools.nyc.gov/Connect.</a:t>
            </a:r>
          </a:p>
          <a:p>
            <a:endParaRPr lang="en-US" baseline="0" dirty="0"/>
          </a:p>
          <a:p>
            <a:r>
              <a:rPr lang="en-US" baseline="0" dirty="0"/>
              <a:t>You can call the Office of Student Enrollment at 718-935-2009.</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being here today! I look forward to working with you and your child to successfully apply to high school! Please feel free to reach out to me at any time.</a:t>
            </a:r>
            <a:r>
              <a:rPr lang="en-US" baseline="0" dirty="0"/>
              <a:t> Here is my contact information.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3217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188913"/>
            <a:ext cx="3713162" cy="2089150"/>
          </a:xfrm>
        </p:spPr>
      </p:sp>
      <p:sp>
        <p:nvSpPr>
          <p:cNvPr id="3" name="Notes Placeholder 2"/>
          <p:cNvSpPr>
            <a:spLocks noGrp="1"/>
          </p:cNvSpPr>
          <p:nvPr>
            <p:ph type="body" idx="1"/>
          </p:nvPr>
        </p:nvSpPr>
        <p:spPr>
          <a:xfrm>
            <a:off x="261738" y="1788284"/>
            <a:ext cx="6540499" cy="7041392"/>
          </a:xfrm>
        </p:spPr>
        <p:txBody>
          <a:bodyPr/>
          <a:lstStyle/>
          <a:p>
            <a:r>
              <a:rPr lang="en-US" sz="2000" b="0" dirty="0"/>
              <a:t>There are two separate paths through High School Admissions,</a:t>
            </a:r>
            <a:r>
              <a:rPr lang="en-US" sz="2000" b="0" baseline="0" dirty="0"/>
              <a:t> and you can do both!</a:t>
            </a:r>
          </a:p>
          <a:p>
            <a:endParaRPr lang="en-US" sz="2000" b="0" dirty="0"/>
          </a:p>
          <a:p>
            <a:pPr defTabSz="914266">
              <a:defRPr/>
            </a:pPr>
            <a:r>
              <a:rPr lang="en-US" sz="2000" b="0" i="0" baseline="0" dirty="0"/>
              <a:t>Here is a general timeline. A more detailed version is in the High School Admissions Guide on page 4.</a:t>
            </a:r>
          </a:p>
          <a:p>
            <a:endParaRPr lang="en-US" sz="2000" b="1" dirty="0"/>
          </a:p>
          <a:p>
            <a:r>
              <a:rPr lang="en-US" sz="2000" b="0" dirty="0"/>
              <a:t>The required path</a:t>
            </a:r>
            <a:r>
              <a:rPr lang="en-US" sz="2000" b="0" baseline="0" dirty="0"/>
              <a:t> is the high school application (pink). The optional path is the specialized high schools (blue). These two paths are separate from each other and both can result in an offer a high school. Both start in September of 8</a:t>
            </a:r>
            <a:r>
              <a:rPr lang="en-US" sz="2000" b="0" baseline="30000" dirty="0"/>
              <a:t>th</a:t>
            </a:r>
            <a:r>
              <a:rPr lang="en-US" sz="2000" b="0" baseline="0" dirty="0"/>
              <a:t> grade. </a:t>
            </a:r>
          </a:p>
          <a:p>
            <a:endParaRPr lang="en-US" sz="2000" b="1" dirty="0"/>
          </a:p>
          <a:p>
            <a:r>
              <a:rPr lang="en-US" sz="2000" b="1" dirty="0"/>
              <a:t>The</a:t>
            </a:r>
            <a:r>
              <a:rPr lang="en-US" sz="2000" b="1" baseline="0" dirty="0"/>
              <a:t> r</a:t>
            </a:r>
            <a:r>
              <a:rPr lang="en-US" sz="2000" b="1" dirty="0"/>
              <a:t>equired </a:t>
            </a:r>
            <a:r>
              <a:rPr lang="en-US" sz="2000" b="0" dirty="0"/>
              <a:t>(in pink) if the high school application. In</a:t>
            </a:r>
            <a:r>
              <a:rPr lang="en-US" sz="2000" b="0" baseline="0" dirty="0"/>
              <a:t> September, you’ll start your Round 1 high school application. You have the whole fall to complete the application with 12 program choices. In March, you’ll get your results.</a:t>
            </a:r>
          </a:p>
          <a:p>
            <a:endParaRPr lang="en-US" sz="20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baseline="0" dirty="0"/>
              <a:t>The optional path </a:t>
            </a:r>
            <a:r>
              <a:rPr lang="en-US" sz="2000" b="0" baseline="0" dirty="0"/>
              <a:t>(in blue) is for the specialized high schools. There are 9 specialized high schools. If you want to apply to any of these, you can take the Specialized High Schools Admissions Test (SHSAT) and LaGuardia high school auditions in the fall of 8</a:t>
            </a:r>
            <a:r>
              <a:rPr lang="en-US" sz="2000" b="0" baseline="30000" dirty="0"/>
              <a:t>th</a:t>
            </a:r>
            <a:r>
              <a:rPr lang="en-US" sz="2000" b="0" baseline="0" dirty="0"/>
              <a:t> grade. Then in March, you’ll get your results if you chose to do this path.</a:t>
            </a:r>
            <a:endParaRPr lang="en-US" sz="2000" b="0" dirty="0"/>
          </a:p>
        </p:txBody>
      </p:sp>
      <p:sp>
        <p:nvSpPr>
          <p:cNvPr id="4" name="Slide Number Placeholder 3"/>
          <p:cNvSpPr>
            <a:spLocks noGrp="1"/>
          </p:cNvSpPr>
          <p:nvPr>
            <p:ph type="sldNum" sz="quarter" idx="10"/>
          </p:nvPr>
        </p:nvSpPr>
        <p:spPr/>
        <p:txBody>
          <a:bodyPr/>
          <a:lstStyle/>
          <a:p>
            <a:fld id="{1AFFAB8D-B9BF-A747-A21C-68C3DBA8194D}" type="slidenum">
              <a:rPr lang="en-US" smtClean="0"/>
              <a:t>8</a:t>
            </a:fld>
            <a:endParaRPr lang="en-US" dirty="0"/>
          </a:p>
        </p:txBody>
      </p:sp>
    </p:spTree>
    <p:extLst>
      <p:ext uri="{BB962C8B-B14F-4D97-AF65-F5344CB8AC3E}">
        <p14:creationId xmlns:p14="http://schemas.microsoft.com/office/powerpoint/2010/main" val="1903602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9 Specialized High Schools. You can learn more about them in the Specialized High Schools Student Handbook, NYC High School Guide, MySchools,</a:t>
            </a:r>
            <a:r>
              <a:rPr lang="en-US" baseline="0" dirty="0"/>
              <a:t> </a:t>
            </a:r>
            <a:r>
              <a:rPr lang="en-US" dirty="0"/>
              <a:t>or meet with school representatives at events in the summer and fall.</a:t>
            </a:r>
          </a:p>
          <a:p>
            <a:endParaRPr lang="en-US" dirty="0"/>
          </a:p>
          <a:p>
            <a:r>
              <a:rPr lang="en-US" dirty="0"/>
              <a:t>The eight schools at the top require students to take the Specialized</a:t>
            </a:r>
            <a:r>
              <a:rPr lang="en-US" baseline="0" dirty="0"/>
              <a:t> High Schools Admissions Test, also called the SHSAT, or admission. These schools do not review students’ academic record for admissions.</a:t>
            </a:r>
          </a:p>
          <a:p>
            <a:endParaRPr lang="en-US" baseline="0" dirty="0"/>
          </a:p>
          <a:p>
            <a:r>
              <a:rPr lang="en-US" baseline="0" dirty="0"/>
              <a:t>The ninth is LaGuardia High School. This is the only Specialized High School that requires an audition and also review students’ academic record for the previous year for admissions.</a:t>
            </a:r>
          </a:p>
        </p:txBody>
      </p:sp>
      <p:sp>
        <p:nvSpPr>
          <p:cNvPr id="4" name="Slide Number Placeholder 3"/>
          <p:cNvSpPr>
            <a:spLocks noGrp="1"/>
          </p:cNvSpPr>
          <p:nvPr>
            <p:ph type="sldNum" sz="quarter" idx="10"/>
          </p:nvPr>
        </p:nvSpPr>
        <p:spPr/>
        <p:txBody>
          <a:bodyPr/>
          <a:lstStyle/>
          <a:p>
            <a:fld id="{1AFFAB8D-B9BF-A747-A21C-68C3DBA8194D}" type="slidenum">
              <a:rPr lang="en-US" smtClean="0"/>
              <a:t>9</a:t>
            </a:fld>
            <a:endParaRPr lang="en-US"/>
          </a:p>
        </p:txBody>
      </p:sp>
    </p:spTree>
    <p:extLst>
      <p:ext uri="{BB962C8B-B14F-4D97-AF65-F5344CB8AC3E}">
        <p14:creationId xmlns:p14="http://schemas.microsoft.com/office/powerpoint/2010/main" val="3482823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69863"/>
            <a:ext cx="5581650" cy="3140075"/>
          </a:xfrm>
        </p:spPr>
      </p:sp>
      <p:sp>
        <p:nvSpPr>
          <p:cNvPr id="3" name="Notes Placeholder 2"/>
          <p:cNvSpPr>
            <a:spLocks noGrp="1"/>
          </p:cNvSpPr>
          <p:nvPr>
            <p:ph type="body" idx="1"/>
          </p:nvPr>
        </p:nvSpPr>
        <p:spPr>
          <a:xfrm>
            <a:off x="581025" y="3482977"/>
            <a:ext cx="5727700" cy="4681999"/>
          </a:xfrm>
        </p:spPr>
        <p:txBody>
          <a:bodyPr/>
          <a:lstStyle/>
          <a:p>
            <a:r>
              <a:rPr lang="en-US" dirty="0"/>
              <a:t>You can start preparing</a:t>
            </a:r>
            <a:r>
              <a:rPr lang="en-US" baseline="0" dirty="0"/>
              <a:t> for the SHSAT now.</a:t>
            </a:r>
          </a:p>
          <a:p>
            <a:endParaRPr lang="en-US" u="none" baseline="0" dirty="0"/>
          </a:p>
          <a:p>
            <a:r>
              <a:rPr lang="en-US" u="none" baseline="0" dirty="0"/>
              <a:t>Read the Specialized High Schools Student Handbook. It has two practice tests. Pages 4 and 5 have test dates and locations.</a:t>
            </a:r>
          </a:p>
          <a:p>
            <a:endParaRPr lang="en-US" altLang="en-US" b="1" i="1" dirty="0">
              <a:ea typeface="ＭＳ Ｐゴシック" panose="020B0600070205080204" pitchFamily="34" charset="-128"/>
            </a:endParaRPr>
          </a:p>
          <a:p>
            <a:pPr marL="0" indent="0">
              <a:buFont typeface="Arial" panose="020B0604020202020204" pitchFamily="34" charset="0"/>
              <a:buNone/>
            </a:pPr>
            <a:r>
              <a:rPr lang="en-US" u="none" dirty="0"/>
              <a:t>Right now you can also get to know the schools.</a:t>
            </a:r>
            <a:r>
              <a:rPr lang="en-US" u="none" baseline="0" dirty="0"/>
              <a:t> Parents, this is how you can get your child motivated to prepare for the SHSAT! There are representatives from each SHS here today, and you can also learn about this school online in MySchools. Make sure you really get to know what each school is like—everyone thinks they want their child to go to Stuyvesant and LaGuardia, but now is the time to figure out if these schools are actually a good fit for them.</a:t>
            </a:r>
          </a:p>
          <a:p>
            <a:pPr marL="0" indent="0">
              <a:buFont typeface="Arial" panose="020B0604020202020204" pitchFamily="34" charset="0"/>
              <a:buNone/>
            </a:pPr>
            <a:endParaRPr lang="en-US" u="none" baseline="0" dirty="0">
              <a:ea typeface="ＭＳ Ｐゴシック" panose="020B0600070205080204" pitchFamily="34" charset="-128"/>
            </a:endParaRPr>
          </a:p>
          <a:p>
            <a:pPr marL="0" indent="0">
              <a:buFont typeface="Arial" panose="020B0604020202020204" pitchFamily="34" charset="0"/>
              <a:buNone/>
            </a:pPr>
            <a:r>
              <a:rPr lang="en-US" u="none" baseline="0" dirty="0">
                <a:ea typeface="ＭＳ Ｐゴシック" panose="020B0600070205080204" pitchFamily="34" charset="-128"/>
              </a:rPr>
              <a:t>Plan your time: the test is 180 minutes—no breaks. For students with an extended time accommodation, the test is 360 minutes—two 15-minute breaks.</a:t>
            </a:r>
          </a:p>
          <a:p>
            <a:pPr marL="0" indent="0">
              <a:buFont typeface="Arial" panose="020B0604020202020204" pitchFamily="34" charset="0"/>
              <a:buNone/>
            </a:pPr>
            <a:endParaRPr lang="en-US" u="none" baseline="0" dirty="0">
              <a:ea typeface="ＭＳ Ｐゴシック" panose="020B0600070205080204" pitchFamily="34" charset="-128"/>
            </a:endParaRPr>
          </a:p>
          <a:p>
            <a:pPr marL="0" indent="0">
              <a:buFont typeface="Arial" panose="020B0604020202020204" pitchFamily="34" charset="0"/>
              <a:buNone/>
            </a:pPr>
            <a:r>
              <a:rPr lang="en-US" u="none" baseline="0" dirty="0">
                <a:ea typeface="ＭＳ Ｐゴシック" panose="020B0600070205080204" pitchFamily="34" charset="-128"/>
              </a:rPr>
              <a:t>Put your final answers on the answer sheet, not the test booklet. </a:t>
            </a:r>
          </a:p>
          <a:p>
            <a:pPr marL="0" indent="0">
              <a:buFont typeface="Arial" panose="020B0604020202020204" pitchFamily="34" charset="0"/>
              <a:buNone/>
            </a:pPr>
            <a:endParaRPr lang="en-US" u="none" baseline="0" dirty="0">
              <a:ea typeface="ＭＳ Ｐゴシック" panose="020B0600070205080204" pitchFamily="34" charset="-128"/>
            </a:endParaRPr>
          </a:p>
          <a:p>
            <a:pPr marL="0" indent="0">
              <a:buFont typeface="Arial" panose="020B0604020202020204" pitchFamily="34" charset="0"/>
              <a:buNone/>
            </a:pPr>
            <a:r>
              <a:rPr lang="en-US" u="none" baseline="0" dirty="0">
                <a:ea typeface="ＭＳ Ｐゴシック" panose="020B0600070205080204" pitchFamily="34" charset="-128"/>
              </a:rPr>
              <a:t>Put your school preference order on your test ticket and transfer them to the answer sheet. The choices you put on the answer sheet are FINAL.</a:t>
            </a:r>
          </a:p>
          <a:p>
            <a:pPr marL="0" indent="0">
              <a:buFont typeface="Arial" panose="020B0604020202020204" pitchFamily="34" charset="0"/>
              <a:buNone/>
            </a:pPr>
            <a:endParaRPr lang="en-US" u="none" baseline="0" dirty="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1AFFAB8D-B9BF-A747-A21C-68C3DBA8194D}" type="slidenum">
              <a:rPr lang="en-US" smtClean="0"/>
              <a:t>10</a:t>
            </a:fld>
            <a:endParaRPr lang="en-US" dirty="0"/>
          </a:p>
        </p:txBody>
      </p:sp>
    </p:spTree>
    <p:extLst>
      <p:ext uri="{BB962C8B-B14F-4D97-AF65-F5344CB8AC3E}">
        <p14:creationId xmlns:p14="http://schemas.microsoft.com/office/powerpoint/2010/main" val="2598608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69863"/>
            <a:ext cx="5581650" cy="3140075"/>
          </a:xfrm>
        </p:spPr>
      </p:sp>
      <p:sp>
        <p:nvSpPr>
          <p:cNvPr id="3" name="Notes Placeholder 2"/>
          <p:cNvSpPr>
            <a:spLocks noGrp="1"/>
          </p:cNvSpPr>
          <p:nvPr>
            <p:ph type="body" idx="1"/>
          </p:nvPr>
        </p:nvSpPr>
        <p:spPr>
          <a:xfrm>
            <a:off x="581025" y="3482977"/>
            <a:ext cx="5727700" cy="4681999"/>
          </a:xfrm>
        </p:spPr>
        <p:txBody>
          <a:bodyPr/>
          <a:lstStyle/>
          <a:p>
            <a:r>
              <a:rPr lang="en-US" dirty="0"/>
              <a:t>For the LaGuardia High School auditions, preparation and practice is key. There are audition requirements in the Handbook and note that they are different for each studio. The LaGuardia High School website also provides good information to review.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cs typeface="Arial" panose="020B0604020202020204" pitchFamily="34" charset="0"/>
              </a:rPr>
              <a:t>Audition dates and times are in the Specialized High Schools Student Handbook</a:t>
            </a:r>
            <a:r>
              <a:rPr lang="en-US" sz="1200" baseline="0" dirty="0">
                <a:latin typeface="Gill Sans MT" panose="020B0502020104020203" pitchFamily="34" charset="0"/>
                <a:cs typeface="Arial" panose="020B0604020202020204" pitchFamily="34" charset="0"/>
              </a:rPr>
              <a:t> on page 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You can get any testing accommodations you currently receive during your LaGuardia auditions.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On the day of your audition, bring water and a snack to the audition – it can be a long day!</a:t>
            </a:r>
          </a:p>
        </p:txBody>
      </p:sp>
      <p:sp>
        <p:nvSpPr>
          <p:cNvPr id="4" name="Slide Number Placeholder 3"/>
          <p:cNvSpPr>
            <a:spLocks noGrp="1"/>
          </p:cNvSpPr>
          <p:nvPr>
            <p:ph type="sldNum" sz="quarter" idx="10"/>
          </p:nvPr>
        </p:nvSpPr>
        <p:spPr/>
        <p:txBody>
          <a:bodyPr/>
          <a:lstStyle/>
          <a:p>
            <a:fld id="{1AFFAB8D-B9BF-A747-A21C-68C3DBA8194D}" type="slidenum">
              <a:rPr lang="en-US" smtClean="0"/>
              <a:t>11</a:t>
            </a:fld>
            <a:endParaRPr lang="en-US" dirty="0"/>
          </a:p>
        </p:txBody>
      </p:sp>
    </p:spTree>
    <p:extLst>
      <p:ext uri="{BB962C8B-B14F-4D97-AF65-F5344CB8AC3E}">
        <p14:creationId xmlns:p14="http://schemas.microsoft.com/office/powerpoint/2010/main" val="1229315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4543103"/>
          </a:xfrm>
        </p:spPr>
        <p:txBody>
          <a:bodyPr/>
          <a:lstStyle/>
          <a:p>
            <a:pPr marL="0" marR="0" lvl="0" indent="0" algn="l" defTabSz="914400" rtl="0" eaLnBrk="1" fontAlgn="auto" latinLnBrk="0" hangingPunct="1">
              <a:lnSpc>
                <a:spcPct val="100000"/>
              </a:lnSpc>
              <a:spcBef>
                <a:spcPts val="0"/>
              </a:spcBef>
              <a:spcAft>
                <a:spcPts val="600"/>
              </a:spcAft>
              <a:buClr>
                <a:schemeClr val="tx1">
                  <a:lumMod val="65000"/>
                  <a:lumOff val="35000"/>
                </a:schemeClr>
              </a:buClr>
              <a:buSzTx/>
              <a:buFont typeface="Wingdings" panose="05000000000000000000" pitchFamily="2" charset="2"/>
              <a:buNone/>
              <a:tabLst/>
              <a:defRPr/>
            </a:pPr>
            <a:r>
              <a:rPr lang="en-US" sz="1200" dirty="0">
                <a:latin typeface="Gill Sans MT" panose="020B0502020104020203" pitchFamily="34" charset="0"/>
                <a:cs typeface="Arial" panose="020B0604020202020204" pitchFamily="34" charset="0"/>
              </a:rPr>
              <a:t>Auditioning for LaGuardia High School means you have applied to this school. You don’t list LaGuardia High School on your high school application.</a:t>
            </a:r>
          </a:p>
          <a:p>
            <a:pPr marL="0" marR="0" lvl="0" indent="0" algn="l" defTabSz="914400" rtl="0" eaLnBrk="1" fontAlgn="auto" latinLnBrk="0" hangingPunct="1">
              <a:lnSpc>
                <a:spcPct val="100000"/>
              </a:lnSpc>
              <a:spcBef>
                <a:spcPts val="0"/>
              </a:spcBef>
              <a:spcAft>
                <a:spcPts val="600"/>
              </a:spcAft>
              <a:buClr>
                <a:schemeClr val="tx1">
                  <a:lumMod val="65000"/>
                  <a:lumOff val="35000"/>
                </a:schemeClr>
              </a:buClr>
              <a:buSzTx/>
              <a:buFont typeface="Wingdings" panose="05000000000000000000" pitchFamily="2" charset="2"/>
              <a:buNone/>
              <a:tabLst/>
              <a:defRPr/>
            </a:pPr>
            <a:endParaRPr lang="en-US" sz="1200" dirty="0">
              <a:latin typeface="Gill Sans MT" panose="020B0502020104020203"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
                <a:schemeClr val="tx1">
                  <a:lumMod val="65000"/>
                  <a:lumOff val="35000"/>
                </a:schemeClr>
              </a:buClr>
              <a:buSzTx/>
              <a:buFont typeface="Wingdings" panose="05000000000000000000" pitchFamily="2" charset="2"/>
              <a:buNone/>
              <a:tabLst/>
              <a:defRPr/>
            </a:pPr>
            <a:r>
              <a:rPr lang="en-US" sz="1200" dirty="0">
                <a:latin typeface="Gill Sans MT" panose="020B0502020104020203" pitchFamily="34" charset="0"/>
                <a:cs typeface="Arial" panose="020B0604020202020204" pitchFamily="34" charset="0"/>
              </a:rPr>
              <a:t>After students audition, LaGuardia High School staff evaluates</a:t>
            </a:r>
            <a:r>
              <a:rPr lang="en-US" sz="1200" baseline="0" dirty="0">
                <a:latin typeface="Gill Sans MT" panose="020B0502020104020203" pitchFamily="34" charset="0"/>
                <a:cs typeface="Arial" panose="020B0604020202020204" pitchFamily="34" charset="0"/>
              </a:rPr>
              <a:t> each student who auditions. Their evaluation is based on:</a:t>
            </a:r>
          </a:p>
          <a:p>
            <a:pPr marL="171450" marR="0" lvl="0" indent="-171450" algn="l" defTabSz="914400" rtl="0" eaLnBrk="1" fontAlgn="auto" latinLnBrk="0" hangingPunct="1">
              <a:lnSpc>
                <a:spcPct val="100000"/>
              </a:lnSpc>
              <a:spcBef>
                <a:spcPts val="0"/>
              </a:spcBef>
              <a:spcAft>
                <a:spcPts val="600"/>
              </a:spcAft>
              <a:buClr>
                <a:schemeClr val="tx1">
                  <a:lumMod val="65000"/>
                  <a:lumOff val="35000"/>
                </a:schemeClr>
              </a:buClr>
              <a:buSzTx/>
              <a:buFont typeface="Arial" panose="020B0604020202020204" pitchFamily="34" charset="0"/>
              <a:buChar char="•"/>
              <a:tabLst/>
              <a:defRPr/>
            </a:pPr>
            <a:r>
              <a:rPr lang="en-US" sz="1200" baseline="0" dirty="0">
                <a:latin typeface="Gill Sans MT" panose="020B0502020104020203" pitchFamily="34" charset="0"/>
                <a:cs typeface="Arial" panose="020B0604020202020204" pitchFamily="34" charset="0"/>
              </a:rPr>
              <a:t>The audition, which is different for each studio.</a:t>
            </a:r>
          </a:p>
          <a:p>
            <a:pPr marL="171450" marR="0" lvl="0" indent="-171450" algn="l" defTabSz="914400" rtl="0" eaLnBrk="1" fontAlgn="auto" latinLnBrk="0" hangingPunct="1">
              <a:lnSpc>
                <a:spcPct val="100000"/>
              </a:lnSpc>
              <a:spcBef>
                <a:spcPts val="0"/>
              </a:spcBef>
              <a:spcAft>
                <a:spcPts val="600"/>
              </a:spcAft>
              <a:buClr>
                <a:schemeClr val="tx1">
                  <a:lumMod val="65000"/>
                  <a:lumOff val="35000"/>
                </a:schemeClr>
              </a:buClr>
              <a:buSzTx/>
              <a:buFont typeface="Arial" panose="020B0604020202020204" pitchFamily="34" charset="0"/>
              <a:buChar char="•"/>
              <a:tabLst/>
              <a:defRPr/>
            </a:pPr>
            <a:r>
              <a:rPr lang="en-US" sz="1200" baseline="0" dirty="0">
                <a:latin typeface="Gill Sans MT" panose="020B0502020104020203" pitchFamily="34" charset="0"/>
                <a:cs typeface="Arial" panose="020B0604020202020204" pitchFamily="34" charset="0"/>
              </a:rPr>
              <a:t>The student’s school record from the previous year</a:t>
            </a:r>
          </a:p>
          <a:p>
            <a:pPr marL="171450" marR="0" lvl="0" indent="-171450" algn="l" defTabSz="914400" rtl="0" eaLnBrk="1" fontAlgn="auto" latinLnBrk="0" hangingPunct="1">
              <a:lnSpc>
                <a:spcPct val="100000"/>
              </a:lnSpc>
              <a:spcBef>
                <a:spcPts val="0"/>
              </a:spcBef>
              <a:spcAft>
                <a:spcPts val="600"/>
              </a:spcAft>
              <a:buClr>
                <a:schemeClr val="tx1">
                  <a:lumMod val="65000"/>
                  <a:lumOff val="35000"/>
                </a:schemeClr>
              </a:buClr>
              <a:buSzTx/>
              <a:buFont typeface="Arial" panose="020B0604020202020204" pitchFamily="34" charset="0"/>
              <a:buChar char="•"/>
              <a:tabLst/>
              <a:defRPr/>
            </a:pPr>
            <a:r>
              <a:rPr lang="en-US" sz="1200" baseline="0" dirty="0">
                <a:latin typeface="Gill Sans MT" panose="020B0502020104020203" pitchFamily="34" charset="0"/>
                <a:cs typeface="Arial" panose="020B0604020202020204" pitchFamily="34" charset="0"/>
              </a:rPr>
              <a:t>A written response, which students complete during the audition</a:t>
            </a:r>
            <a:endParaRPr lang="en-US" sz="1200" dirty="0">
              <a:latin typeface="Gill Sans MT" panose="020B0502020104020203"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8002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DA6FB11-D1B5-4548-B078-06C6B1E48E5D}" type="datetime1">
              <a:rPr lang="en-US" smtClean="0"/>
              <a:t>10/1/20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4047915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14DEBC-B986-4726-B172-275C0BC458C8}" type="datetime1">
              <a:rPr lang="en-US" smtClean="0"/>
              <a:t>10/1/20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2897216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6388DE-2697-40E1-8BBC-EFFE5F57113B}" type="datetime1">
              <a:rPr lang="en-US" smtClean="0"/>
              <a:t>10/1/20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4006344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2C61FEA-04F4-48A8-A070-6439DC15E47B}" type="datetimeFigureOut">
              <a:rPr lang="en-US" smtClean="0"/>
              <a:t>10/1/20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3581086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C61FEA-04F4-48A8-A070-6439DC15E47B}" type="datetimeFigureOut">
              <a:rPr lang="en-US" smtClean="0"/>
              <a:t>10/1/20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681988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C61FEA-04F4-48A8-A070-6439DC15E47B}" type="datetimeFigureOut">
              <a:rPr lang="en-US" smtClean="0"/>
              <a:t>10/1/20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1602158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C61FEA-04F4-48A8-A070-6439DC15E47B}" type="datetimeFigureOut">
              <a:rPr lang="en-US" smtClean="0"/>
              <a:t>10/1/20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609372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C61FEA-04F4-48A8-A070-6439DC15E47B}" type="datetimeFigureOut">
              <a:rPr lang="en-US" smtClean="0"/>
              <a:t>10/1/20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4196206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C61FEA-04F4-48A8-A070-6439DC15E47B}" type="datetimeFigureOut">
              <a:rPr lang="en-US" smtClean="0"/>
              <a:t>10/1/20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735901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C61FEA-04F4-48A8-A070-6439DC15E47B}" type="datetimeFigureOut">
              <a:rPr lang="en-US" smtClean="0"/>
              <a:t>10/1/20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305423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C61FEA-04F4-48A8-A070-6439DC15E47B}" type="datetimeFigureOut">
              <a:rPr lang="en-US" smtClean="0"/>
              <a:t>10/1/20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17349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35E320-14FA-43CD-B36E-C0DFF242BE48}" type="datetime1">
              <a:rPr lang="en-US" smtClean="0"/>
              <a:t>10/1/20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1644053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C61FEA-04F4-48A8-A070-6439DC15E47B}" type="datetimeFigureOut">
              <a:rPr lang="en-US" smtClean="0"/>
              <a:t>10/1/20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2282091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C61FEA-04F4-48A8-A070-6439DC15E47B}" type="datetimeFigureOut">
              <a:rPr lang="en-US" smtClean="0"/>
              <a:t>10/1/20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1840058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C61FEA-04F4-48A8-A070-6439DC15E47B}" type="datetimeFigureOut">
              <a:rPr lang="en-US" smtClean="0"/>
              <a:t>10/1/20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935194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2C61FEA-04F4-48A8-A070-6439DC15E47B}" type="datetimeFigureOut">
              <a:rPr lang="en-US" smtClean="0"/>
              <a:t>10/1/20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31217438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C61FEA-04F4-48A8-A070-6439DC15E47B}" type="datetimeFigureOut">
              <a:rPr lang="en-US" smtClean="0"/>
              <a:t>10/1/20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404928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C61FEA-04F4-48A8-A070-6439DC15E47B}" type="datetimeFigureOut">
              <a:rPr lang="en-US" smtClean="0"/>
              <a:t>10/1/20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29982588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C61FEA-04F4-48A8-A070-6439DC15E47B}" type="datetimeFigureOut">
              <a:rPr lang="en-US" smtClean="0"/>
              <a:t>10/1/20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18074346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C61FEA-04F4-48A8-A070-6439DC15E47B}" type="datetimeFigureOut">
              <a:rPr lang="en-US" smtClean="0"/>
              <a:t>10/1/20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16686087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C61FEA-04F4-48A8-A070-6439DC15E47B}" type="datetimeFigureOut">
              <a:rPr lang="en-US" smtClean="0"/>
              <a:t>10/1/20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11624200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C61FEA-04F4-48A8-A070-6439DC15E47B}" type="datetimeFigureOut">
              <a:rPr lang="en-US" smtClean="0"/>
              <a:t>10/1/20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1592099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C582FD-ABC6-4412-9F3F-F48486125335}" type="datetime1">
              <a:rPr lang="en-US" smtClean="0"/>
              <a:t>10/1/20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14568082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C61FEA-04F4-48A8-A070-6439DC15E47B}" type="datetimeFigureOut">
              <a:rPr lang="en-US" smtClean="0"/>
              <a:t>10/1/20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2712880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C61FEA-04F4-48A8-A070-6439DC15E47B}" type="datetimeFigureOut">
              <a:rPr lang="en-US" smtClean="0"/>
              <a:t>10/1/20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29190001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C61FEA-04F4-48A8-A070-6439DC15E47B}" type="datetimeFigureOut">
              <a:rPr lang="en-US" smtClean="0"/>
              <a:t>10/1/20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16837190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C61FEA-04F4-48A8-A070-6439DC15E47B}" type="datetimeFigureOut">
              <a:rPr lang="en-US" smtClean="0"/>
              <a:t>10/1/20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826381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C192AD-9C33-47EA-A38A-BA0F4B94CA76}" type="datetime1">
              <a:rPr lang="en-US" smtClean="0"/>
              <a:t>10/1/20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270885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07AFA8-1A46-4888-99FE-FB781369DAAE}" type="datetime1">
              <a:rPr lang="en-US" smtClean="0"/>
              <a:t>10/1/20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1359110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B7C5F9-EC40-4851-9FFD-56468334E8BC}" type="datetime1">
              <a:rPr lang="en-US" smtClean="0"/>
              <a:t>10/1/20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2701321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FFA75D-1D45-48CD-9B61-380D68A3E44E}" type="datetime1">
              <a:rPr lang="en-US" smtClean="0"/>
              <a:t>10/1/20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3792736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EED73B-0931-411B-89CF-C45992FE473B}" type="datetime1">
              <a:rPr lang="en-US" smtClean="0"/>
              <a:t>10/1/20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3843336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E916E1-A2AA-43DD-ADD5-F3973179AB8B}" type="datetime1">
              <a:rPr lang="en-US" smtClean="0"/>
              <a:t>10/1/20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1492525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9FAFBD-A683-44BA-899C-48BE084753F2}" type="datetime1">
              <a:rPr lang="en-US" smtClean="0"/>
              <a:t>10/1/20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2EB2E-5A0D-4771-A8D5-AEF7204D0608}" type="slidenum">
              <a:rPr lang="en-US" smtClean="0"/>
              <a:t>‹#›</a:t>
            </a:fld>
            <a:endParaRPr lang="en-US"/>
          </a:p>
        </p:txBody>
      </p:sp>
    </p:spTree>
    <p:extLst>
      <p:ext uri="{BB962C8B-B14F-4D97-AF65-F5344CB8AC3E}">
        <p14:creationId xmlns:p14="http://schemas.microsoft.com/office/powerpoint/2010/main" val="4100232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C61FEA-04F4-48A8-A070-6439DC15E47B}" type="datetimeFigureOut">
              <a:rPr lang="en-US" smtClean="0"/>
              <a:t>10/1/20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2EB2E-5A0D-4771-A8D5-AEF7204D0608}" type="slidenum">
              <a:rPr lang="en-US" smtClean="0"/>
              <a:t>‹#›</a:t>
            </a:fld>
            <a:endParaRPr lang="en-US"/>
          </a:p>
        </p:txBody>
      </p:sp>
    </p:spTree>
    <p:extLst>
      <p:ext uri="{BB962C8B-B14F-4D97-AF65-F5344CB8AC3E}">
        <p14:creationId xmlns:p14="http://schemas.microsoft.com/office/powerpoint/2010/main" val="1335927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C61FEA-04F4-48A8-A070-6439DC15E47B}" type="datetimeFigureOut">
              <a:rPr lang="en-US" smtClean="0"/>
              <a:t>10/1/20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2EB2E-5A0D-4771-A8D5-AEF7204D0608}" type="slidenum">
              <a:rPr lang="en-US" smtClean="0"/>
              <a:t>‹#›</a:t>
            </a:fld>
            <a:endParaRPr lang="en-US"/>
          </a:p>
        </p:txBody>
      </p:sp>
    </p:spTree>
    <p:extLst>
      <p:ext uri="{BB962C8B-B14F-4D97-AF65-F5344CB8AC3E}">
        <p14:creationId xmlns:p14="http://schemas.microsoft.com/office/powerpoint/2010/main" val="778795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mailto:Ndante@schools.nyc.go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schools.nyc.gov/enrollment/enroll-grade-by-grade/high-schoo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www.tachsinfo.co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0920" t="3273" r="9422" b="5001"/>
          <a:stretch/>
        </p:blipFill>
        <p:spPr>
          <a:xfrm>
            <a:off x="8041640" y="1316432"/>
            <a:ext cx="3870960" cy="4023360"/>
          </a:xfrm>
          <a:prstGeom prst="rect">
            <a:avLst/>
          </a:prstGeom>
        </p:spPr>
      </p:pic>
      <p:sp>
        <p:nvSpPr>
          <p:cNvPr id="10" name="Title 1"/>
          <p:cNvSpPr txBox="1">
            <a:spLocks/>
          </p:cNvSpPr>
          <p:nvPr/>
        </p:nvSpPr>
        <p:spPr>
          <a:xfrm>
            <a:off x="0" y="0"/>
            <a:ext cx="9067800" cy="3477434"/>
          </a:xfrm>
          <a:prstGeom prst="roundRect">
            <a:avLst/>
          </a:prstGeom>
          <a:solidFill>
            <a:schemeClr val="bg1"/>
          </a:solidFill>
          <a:ln w="3175">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buClr>
                <a:prstClr val="black">
                  <a:lumMod val="65000"/>
                  <a:lumOff val="35000"/>
                </a:prstClr>
              </a:buClr>
            </a:pPr>
            <a:r>
              <a:rPr lang="en-US" b="1" dirty="0">
                <a:solidFill>
                  <a:prstClr val="black">
                    <a:lumMod val="95000"/>
                    <a:lumOff val="5000"/>
                  </a:prstClr>
                </a:solidFill>
                <a:latin typeface="Gill Sans MT" panose="020B0502020104020203" pitchFamily="34" charset="0"/>
                <a:cs typeface="Arial" panose="020B0604020202020204" pitchFamily="34" charset="0"/>
              </a:rPr>
              <a:t>Introduction to High School Admissions</a:t>
            </a:r>
          </a:p>
        </p:txBody>
      </p:sp>
      <p:pic>
        <p:nvPicPr>
          <p:cNvPr id="11" name="Picture 10">
            <a:extLst>
              <a:ext uri="{FF2B5EF4-FFF2-40B4-BE49-F238E27FC236}">
                <a16:creationId xmlns:a16="http://schemas.microsoft.com/office/drawing/2014/main" id="{67EBA276-EC36-423E-9A35-7F2038B94DB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446" t="13322" r="16616" b="8693"/>
          <a:stretch/>
        </p:blipFill>
        <p:spPr>
          <a:xfrm>
            <a:off x="10463922" y="5727137"/>
            <a:ext cx="1182251" cy="810565"/>
          </a:xfrm>
          <a:prstGeom prst="rect">
            <a:avLst/>
          </a:prstGeom>
        </p:spPr>
      </p:pic>
      <p:sp>
        <p:nvSpPr>
          <p:cNvPr id="6" name="TextBox 5"/>
          <p:cNvSpPr txBox="1"/>
          <p:nvPr/>
        </p:nvSpPr>
        <p:spPr>
          <a:xfrm>
            <a:off x="546100" y="5055201"/>
            <a:ext cx="5814060" cy="584775"/>
          </a:xfrm>
          <a:prstGeom prst="rect">
            <a:avLst/>
          </a:prstGeom>
          <a:noFill/>
        </p:spPr>
        <p:txBody>
          <a:bodyPr wrap="square" rtlCol="0">
            <a:spAutoFit/>
          </a:bodyPr>
          <a:lstStyle/>
          <a:p>
            <a:r>
              <a:rPr lang="en-US" sz="3200" dirty="0">
                <a:solidFill>
                  <a:prstClr val="black"/>
                </a:solidFill>
                <a:latin typeface="Gill Sans MT" panose="020B0502020104020203" pitchFamily="34" charset="0"/>
              </a:rPr>
              <a:t>Pablo Casals Middle School 181X</a:t>
            </a:r>
          </a:p>
        </p:txBody>
      </p:sp>
      <p:sp>
        <p:nvSpPr>
          <p:cNvPr id="2" name="Slide Number Placeholder 1"/>
          <p:cNvSpPr>
            <a:spLocks noGrp="1"/>
          </p:cNvSpPr>
          <p:nvPr>
            <p:ph type="sldNum" sz="quarter" idx="12"/>
          </p:nvPr>
        </p:nvSpPr>
        <p:spPr/>
        <p:txBody>
          <a:bodyPr/>
          <a:lstStyle/>
          <a:p>
            <a:fld id="{1F02EB2E-5A0D-4771-A8D5-AEF7204D0608}" type="slidenum">
              <a:rPr lang="en-US" smtClean="0">
                <a:solidFill>
                  <a:prstClr val="black">
                    <a:tint val="75000"/>
                  </a:prstClr>
                </a:solidFill>
              </a:rPr>
              <a:pPr/>
              <a:t>1</a:t>
            </a:fld>
            <a:endParaRPr lang="en-US">
              <a:solidFill>
                <a:prstClr val="black">
                  <a:tint val="75000"/>
                </a:prstClr>
              </a:solidFill>
            </a:endParaRPr>
          </a:p>
        </p:txBody>
      </p:sp>
    </p:spTree>
    <p:extLst>
      <p:ext uri="{BB962C8B-B14F-4D97-AF65-F5344CB8AC3E}">
        <p14:creationId xmlns:p14="http://schemas.microsoft.com/office/powerpoint/2010/main" val="3437222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6163786"/>
            <a:ext cx="12192000" cy="6942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4690501" y="6326225"/>
            <a:ext cx="3135086" cy="369332"/>
          </a:xfrm>
          <a:prstGeom prst="rect">
            <a:avLst/>
          </a:prstGeom>
          <a:noFill/>
        </p:spPr>
        <p:txBody>
          <a:bodyPr wrap="square" rtlCol="0">
            <a:spAutoFit/>
          </a:bodyPr>
          <a:lstStyle/>
          <a:p>
            <a:r>
              <a:rPr lang="en-US" b="1" dirty="0">
                <a:solidFill>
                  <a:schemeClr val="tx1">
                    <a:lumMod val="65000"/>
                    <a:lumOff val="35000"/>
                  </a:schemeClr>
                </a:solidFill>
                <a:latin typeface="Gill Sans MT" panose="020B0502020104020203" pitchFamily="34" charset="0"/>
              </a:rPr>
              <a:t>schools.nyc.gov/High</a:t>
            </a:r>
          </a:p>
        </p:txBody>
      </p:sp>
      <p:sp>
        <p:nvSpPr>
          <p:cNvPr id="8" name="Subtitle 2"/>
          <p:cNvSpPr>
            <a:spLocks noGrp="1"/>
          </p:cNvSpPr>
          <p:nvPr>
            <p:ph type="subTitle" idx="1"/>
          </p:nvPr>
        </p:nvSpPr>
        <p:spPr>
          <a:xfrm>
            <a:off x="450211" y="104472"/>
            <a:ext cx="11615666"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Prepare for the SHSAT</a:t>
            </a:r>
          </a:p>
        </p:txBody>
      </p:sp>
      <p:pic>
        <p:nvPicPr>
          <p:cNvPr id="11" name="Picture 10">
            <a:extLst>
              <a:ext uri="{FF2B5EF4-FFF2-40B4-BE49-F238E27FC236}">
                <a16:creationId xmlns:a16="http://schemas.microsoft.com/office/drawing/2014/main" id="{EAD8472B-73DE-425D-8550-3AE38A473C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r="50409" b="-4256"/>
          <a:stretch/>
        </p:blipFill>
        <p:spPr>
          <a:xfrm>
            <a:off x="10927152" y="6191017"/>
            <a:ext cx="932543" cy="666983"/>
          </a:xfrm>
          <a:prstGeom prst="rect">
            <a:avLst/>
          </a:prstGeom>
        </p:spPr>
      </p:pic>
      <p:cxnSp>
        <p:nvCxnSpPr>
          <p:cNvPr id="14" name="Straight Connector 13"/>
          <p:cNvCxnSpPr/>
          <p:nvPr/>
        </p:nvCxnSpPr>
        <p:spPr>
          <a:xfrm>
            <a:off x="681698" y="1318013"/>
            <a:ext cx="20829" cy="4023360"/>
          </a:xfrm>
          <a:prstGeom prst="line">
            <a:avLst/>
          </a:prstGeom>
          <a:ln w="476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450211" y="1168853"/>
            <a:ext cx="11085297" cy="4868168"/>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lgn="l">
              <a:lnSpc>
                <a:spcPct val="100000"/>
              </a:lnSpc>
              <a:spcAft>
                <a:spcPts val="600"/>
              </a:spcAft>
              <a:buClr>
                <a:schemeClr val="tx1">
                  <a:lumMod val="65000"/>
                  <a:lumOff val="35000"/>
                </a:schemeClr>
              </a:buClr>
              <a:buSzPct val="140000"/>
              <a:buBlip>
                <a:blip r:embed="rId4"/>
              </a:buBlip>
            </a:pPr>
            <a:r>
              <a:rPr lang="en-US" altLang="en-US" sz="2600" dirty="0">
                <a:latin typeface="Gill Sans MT" panose="020B0502020104020203" pitchFamily="34" charset="0"/>
                <a:cs typeface="Arial" panose="020B0604020202020204" pitchFamily="34" charset="0"/>
                <a:sym typeface="American Typewriter"/>
              </a:rPr>
              <a:t>Read the Specialized High Schools Student Handbook</a:t>
            </a:r>
          </a:p>
          <a:p>
            <a:pPr marL="1143000" lvl="2" indent="-561975" fontAlgn="auto">
              <a:spcBef>
                <a:spcPct val="0"/>
              </a:spcBef>
              <a:buClr>
                <a:schemeClr val="tx1">
                  <a:lumMod val="65000"/>
                  <a:lumOff val="35000"/>
                </a:schemeClr>
              </a:buClr>
              <a:buFont typeface="Wingdings" panose="05000000000000000000" pitchFamily="2" charset="2"/>
              <a:buChar char="§"/>
            </a:pPr>
            <a:r>
              <a:rPr lang="en-US" altLang="en-US" sz="2600" dirty="0">
                <a:latin typeface="Gill Sans MT" panose="020B0502020104020203" pitchFamily="34" charset="0"/>
                <a:ea typeface="+mj-ea"/>
                <a:cs typeface="Arial" panose="020B0604020202020204" pitchFamily="34" charset="0"/>
                <a:sym typeface="American Typewriter"/>
              </a:rPr>
              <a:t>Take SHSAT practice tests</a:t>
            </a:r>
          </a:p>
          <a:p>
            <a:pPr marL="1143000" lvl="2" indent="-561975" fontAlgn="auto">
              <a:spcBef>
                <a:spcPct val="0"/>
              </a:spcBef>
              <a:buClr>
                <a:schemeClr val="tx1">
                  <a:lumMod val="65000"/>
                  <a:lumOff val="35000"/>
                </a:schemeClr>
              </a:buClr>
              <a:buFont typeface="Wingdings" panose="05000000000000000000" pitchFamily="2" charset="2"/>
              <a:buChar char="§"/>
            </a:pPr>
            <a:endParaRPr lang="en-US" altLang="en-US" sz="2600" dirty="0">
              <a:latin typeface="Gill Sans MT" panose="020B0502020104020203" pitchFamily="34" charset="0"/>
              <a:ea typeface="+mj-ea"/>
              <a:cs typeface="Arial" panose="020B0604020202020204" pitchFamily="34" charset="0"/>
              <a:sym typeface="American Typewriter"/>
            </a:endParaRPr>
          </a:p>
          <a:p>
            <a:pPr marL="571500" indent="-571500" algn="l">
              <a:lnSpc>
                <a:spcPct val="100000"/>
              </a:lnSpc>
              <a:spcAft>
                <a:spcPts val="600"/>
              </a:spcAft>
              <a:buClr>
                <a:schemeClr val="tx1">
                  <a:lumMod val="65000"/>
                  <a:lumOff val="35000"/>
                </a:schemeClr>
              </a:buClr>
              <a:buSzPct val="140000"/>
              <a:buBlip>
                <a:blip r:embed="rId4"/>
              </a:buBlip>
            </a:pPr>
            <a:r>
              <a:rPr lang="en-US" sz="2600" dirty="0">
                <a:latin typeface="Gill Sans MT" panose="020B0502020104020203" pitchFamily="34" charset="0"/>
                <a:cs typeface="Arial" panose="020B0604020202020204" pitchFamily="34" charset="0"/>
              </a:rPr>
              <a:t>Get to know the Specialized High Schools</a:t>
            </a:r>
          </a:p>
          <a:p>
            <a:pPr marL="571500" lvl="0" indent="-571500" algn="l">
              <a:lnSpc>
                <a:spcPct val="100000"/>
              </a:lnSpc>
              <a:spcAft>
                <a:spcPts val="600"/>
              </a:spcAft>
              <a:buClr>
                <a:prstClr val="black">
                  <a:lumMod val="65000"/>
                  <a:lumOff val="35000"/>
                </a:prstClr>
              </a:buClr>
              <a:buSzPct val="140000"/>
              <a:buBlip>
                <a:blip r:embed="rId4"/>
              </a:buBlip>
              <a:defRPr/>
            </a:pPr>
            <a:r>
              <a:rPr lang="en-US" sz="2600" dirty="0">
                <a:solidFill>
                  <a:prstClr val="black"/>
                </a:solidFill>
                <a:latin typeface="Gill Sans MT" panose="020B0502020104020203" pitchFamily="34" charset="0"/>
                <a:cs typeface="Arial" panose="020B0604020202020204" pitchFamily="34" charset="0"/>
              </a:rPr>
              <a:t>Plan your time:</a:t>
            </a:r>
          </a:p>
          <a:p>
            <a:pPr marL="1143000" lvl="2" indent="-561975">
              <a:spcBef>
                <a:spcPct val="0"/>
              </a:spcBef>
              <a:buClr>
                <a:prstClr val="black">
                  <a:lumMod val="65000"/>
                  <a:lumOff val="35000"/>
                </a:prstClr>
              </a:buClr>
              <a:buFont typeface="Wingdings" panose="05000000000000000000" pitchFamily="2" charset="2"/>
              <a:buChar char="§"/>
              <a:defRPr/>
            </a:pPr>
            <a:r>
              <a:rPr lang="en-US" sz="2600" dirty="0">
                <a:solidFill>
                  <a:prstClr val="black"/>
                </a:solidFill>
                <a:latin typeface="Gill Sans MT" panose="020B0502020104020203" pitchFamily="34" charset="0"/>
                <a:cs typeface="Arial" panose="020B0604020202020204" pitchFamily="34" charset="0"/>
              </a:rPr>
              <a:t>Test is </a:t>
            </a:r>
            <a:r>
              <a:rPr lang="en-US" sz="2600" dirty="0">
                <a:solidFill>
                  <a:prstClr val="black"/>
                </a:solidFill>
                <a:latin typeface="Franklin Gothic Book" panose="020B0503020102020204" pitchFamily="34" charset="0"/>
                <a:cs typeface="Arial" panose="020B0604020202020204" pitchFamily="34" charset="0"/>
              </a:rPr>
              <a:t>1</a:t>
            </a:r>
            <a:r>
              <a:rPr lang="en-US" sz="2600" dirty="0">
                <a:solidFill>
                  <a:prstClr val="black"/>
                </a:solidFill>
                <a:latin typeface="Gill Sans MT" panose="020B0502020104020203" pitchFamily="34" charset="0"/>
                <a:cs typeface="Arial" panose="020B0604020202020204" pitchFamily="34" charset="0"/>
              </a:rPr>
              <a:t>80 minutes—no breaks. </a:t>
            </a:r>
          </a:p>
          <a:p>
            <a:pPr marL="1143000" lvl="2" indent="-561975">
              <a:spcBef>
                <a:spcPct val="0"/>
              </a:spcBef>
              <a:buClr>
                <a:prstClr val="black">
                  <a:lumMod val="65000"/>
                  <a:lumOff val="35000"/>
                </a:prstClr>
              </a:buClr>
              <a:buFont typeface="Wingdings" panose="05000000000000000000" pitchFamily="2" charset="2"/>
              <a:buChar char="§"/>
              <a:defRPr/>
            </a:pPr>
            <a:r>
              <a:rPr lang="en-US" sz="2600" dirty="0">
                <a:solidFill>
                  <a:prstClr val="black"/>
                </a:solidFill>
                <a:latin typeface="Gill Sans MT" panose="020B0502020104020203" pitchFamily="34" charset="0"/>
                <a:cs typeface="Arial" panose="020B0604020202020204" pitchFamily="34" charset="0"/>
              </a:rPr>
              <a:t>Students with an extended time accommodation: test is 360 minutes—two </a:t>
            </a:r>
            <a:r>
              <a:rPr lang="en-US" sz="2600" dirty="0">
                <a:solidFill>
                  <a:prstClr val="black"/>
                </a:solidFill>
                <a:latin typeface="Franklin Gothic Book" panose="020B0503020102020204" pitchFamily="34" charset="0"/>
                <a:cs typeface="Arial" panose="020B0604020202020204" pitchFamily="34" charset="0"/>
              </a:rPr>
              <a:t>1</a:t>
            </a:r>
            <a:r>
              <a:rPr lang="en-US" sz="2600" dirty="0">
                <a:solidFill>
                  <a:prstClr val="black"/>
                </a:solidFill>
                <a:latin typeface="Gill Sans MT" panose="020B0502020104020203" pitchFamily="34" charset="0"/>
                <a:cs typeface="Arial" panose="020B0604020202020204" pitchFamily="34" charset="0"/>
              </a:rPr>
              <a:t>5-minute breaks.</a:t>
            </a:r>
          </a:p>
          <a:p>
            <a:pPr marL="571500" lvl="0" indent="-571500" algn="l">
              <a:lnSpc>
                <a:spcPct val="100000"/>
              </a:lnSpc>
              <a:spcAft>
                <a:spcPts val="600"/>
              </a:spcAft>
              <a:buClr>
                <a:prstClr val="black">
                  <a:lumMod val="65000"/>
                  <a:lumOff val="35000"/>
                </a:prstClr>
              </a:buClr>
              <a:buSzPct val="140000"/>
              <a:buBlip>
                <a:blip r:embed="rId4"/>
              </a:buBlip>
              <a:defRPr/>
            </a:pPr>
            <a:r>
              <a:rPr lang="en-US" sz="2600" dirty="0">
                <a:solidFill>
                  <a:prstClr val="black"/>
                </a:solidFill>
                <a:latin typeface="Gill Sans MT" panose="020B0502020104020203" pitchFamily="34" charset="0"/>
                <a:cs typeface="Arial" panose="020B0604020202020204" pitchFamily="34" charset="0"/>
              </a:rPr>
              <a:t>Put final answers on the answer sheet, not the test booklet. </a:t>
            </a:r>
          </a:p>
          <a:p>
            <a:pPr marL="571500" lvl="0" indent="-571500" algn="l">
              <a:lnSpc>
                <a:spcPct val="100000"/>
              </a:lnSpc>
              <a:spcAft>
                <a:spcPts val="600"/>
              </a:spcAft>
              <a:buClr>
                <a:prstClr val="black">
                  <a:lumMod val="65000"/>
                  <a:lumOff val="35000"/>
                </a:prstClr>
              </a:buClr>
              <a:buSzPct val="140000"/>
              <a:buBlip>
                <a:blip r:embed="rId4"/>
              </a:buBlip>
              <a:defRPr/>
            </a:pPr>
            <a:r>
              <a:rPr lang="en-US" sz="2600" dirty="0">
                <a:solidFill>
                  <a:prstClr val="black"/>
                </a:solidFill>
                <a:latin typeface="Gill Sans MT" panose="020B0502020104020203" pitchFamily="34" charset="0"/>
                <a:cs typeface="Arial" panose="020B0604020202020204" pitchFamily="34" charset="0"/>
              </a:rPr>
              <a:t>Put your school preference order on your test ticket and answer sheet. The choices you put on the answer sheet are FINAL.</a:t>
            </a:r>
          </a:p>
        </p:txBody>
      </p:sp>
      <p:sp>
        <p:nvSpPr>
          <p:cNvPr id="2" name="Slide Number Placeholder 1"/>
          <p:cNvSpPr>
            <a:spLocks noGrp="1"/>
          </p:cNvSpPr>
          <p:nvPr>
            <p:ph type="sldNum" sz="quarter" idx="12"/>
          </p:nvPr>
        </p:nvSpPr>
        <p:spPr/>
        <p:txBody>
          <a:bodyPr/>
          <a:lstStyle/>
          <a:p>
            <a:fld id="{1F02EB2E-5A0D-4771-A8D5-AEF7204D0608}" type="slidenum">
              <a:rPr lang="en-US" smtClean="0"/>
              <a:t>10</a:t>
            </a:fld>
            <a:endParaRPr lang="en-US"/>
          </a:p>
        </p:txBody>
      </p:sp>
    </p:spTree>
    <p:extLst>
      <p:ext uri="{BB962C8B-B14F-4D97-AF65-F5344CB8AC3E}">
        <p14:creationId xmlns:p14="http://schemas.microsoft.com/office/powerpoint/2010/main" val="3456077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6163786"/>
            <a:ext cx="12192000" cy="6942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4690501" y="6326225"/>
            <a:ext cx="3135086" cy="369332"/>
          </a:xfrm>
          <a:prstGeom prst="rect">
            <a:avLst/>
          </a:prstGeom>
          <a:noFill/>
        </p:spPr>
        <p:txBody>
          <a:bodyPr wrap="square" rtlCol="0">
            <a:spAutoFit/>
          </a:bodyPr>
          <a:lstStyle/>
          <a:p>
            <a:r>
              <a:rPr lang="en-US" b="1" dirty="0">
                <a:solidFill>
                  <a:schemeClr val="tx1">
                    <a:lumMod val="65000"/>
                    <a:lumOff val="35000"/>
                  </a:schemeClr>
                </a:solidFill>
                <a:latin typeface="Gill Sans MT" panose="020B0502020104020203" pitchFamily="34" charset="0"/>
              </a:rPr>
              <a:t>schools.nyc.gov/High</a:t>
            </a:r>
          </a:p>
        </p:txBody>
      </p:sp>
      <p:sp>
        <p:nvSpPr>
          <p:cNvPr id="8" name="Subtitle 2"/>
          <p:cNvSpPr>
            <a:spLocks noGrp="1"/>
          </p:cNvSpPr>
          <p:nvPr>
            <p:ph type="subTitle" idx="1"/>
          </p:nvPr>
        </p:nvSpPr>
        <p:spPr>
          <a:xfrm>
            <a:off x="450211" y="104472"/>
            <a:ext cx="11615666"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Prepare for LaGuardia High School Auditions</a:t>
            </a:r>
          </a:p>
        </p:txBody>
      </p:sp>
      <p:pic>
        <p:nvPicPr>
          <p:cNvPr id="11" name="Picture 10">
            <a:extLst>
              <a:ext uri="{FF2B5EF4-FFF2-40B4-BE49-F238E27FC236}">
                <a16:creationId xmlns:a16="http://schemas.microsoft.com/office/drawing/2014/main" id="{EAD8472B-73DE-425D-8550-3AE38A473C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r="50409" b="-4256"/>
          <a:stretch/>
        </p:blipFill>
        <p:spPr>
          <a:xfrm>
            <a:off x="10927152" y="6191017"/>
            <a:ext cx="932543" cy="666983"/>
          </a:xfrm>
          <a:prstGeom prst="rect">
            <a:avLst/>
          </a:prstGeom>
        </p:spPr>
      </p:pic>
      <p:cxnSp>
        <p:nvCxnSpPr>
          <p:cNvPr id="14" name="Straight Connector 13"/>
          <p:cNvCxnSpPr/>
          <p:nvPr/>
        </p:nvCxnSpPr>
        <p:spPr>
          <a:xfrm flipH="1">
            <a:off x="635000" y="1562100"/>
            <a:ext cx="12700" cy="3108960"/>
          </a:xfrm>
          <a:prstGeom prst="line">
            <a:avLst/>
          </a:prstGeom>
          <a:ln w="476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450211" y="1383947"/>
            <a:ext cx="11278493" cy="4407253"/>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lgn="l">
              <a:lnSpc>
                <a:spcPct val="100000"/>
              </a:lnSpc>
              <a:spcAft>
                <a:spcPts val="600"/>
              </a:spcAft>
              <a:buClr>
                <a:schemeClr val="tx1">
                  <a:lumMod val="65000"/>
                  <a:lumOff val="35000"/>
                </a:schemeClr>
              </a:buClr>
              <a:buSzPct val="140000"/>
              <a:buBlip>
                <a:blip r:embed="rId4"/>
              </a:buBlip>
            </a:pPr>
            <a:r>
              <a:rPr lang="en-US" sz="2800" dirty="0">
                <a:latin typeface="Gill Sans MT" panose="020B0502020104020203" pitchFamily="34" charset="0"/>
                <a:cs typeface="Arial" panose="020B0604020202020204" pitchFamily="34" charset="0"/>
              </a:rPr>
              <a:t>Practice! Auditions are different for each studio:</a:t>
            </a:r>
          </a:p>
          <a:p>
            <a:pPr marL="1143000" indent="-561975" algn="l">
              <a:lnSpc>
                <a:spcPct val="100000"/>
              </a:lnSpc>
              <a:spcAft>
                <a:spcPts val="600"/>
              </a:spcAft>
              <a:buClr>
                <a:schemeClr val="tx1">
                  <a:lumMod val="65000"/>
                  <a:lumOff val="35000"/>
                </a:schemeClr>
              </a:buClr>
              <a:buFont typeface="Wingdings" panose="05000000000000000000" pitchFamily="2" charset="2"/>
              <a:buChar char="§"/>
            </a:pPr>
            <a:r>
              <a:rPr lang="en-US" sz="2800" dirty="0">
                <a:latin typeface="Gill Sans MT" panose="020B0502020104020203" pitchFamily="34" charset="0"/>
                <a:cs typeface="Arial" panose="020B0604020202020204" pitchFamily="34" charset="0"/>
              </a:rPr>
              <a:t>Specialized High Schools Student Handbook</a:t>
            </a:r>
          </a:p>
          <a:p>
            <a:pPr marL="1143000" indent="-561975" algn="l">
              <a:lnSpc>
                <a:spcPct val="100000"/>
              </a:lnSpc>
              <a:spcAft>
                <a:spcPts val="600"/>
              </a:spcAft>
              <a:buClr>
                <a:schemeClr val="tx1">
                  <a:lumMod val="65000"/>
                  <a:lumOff val="35000"/>
                </a:schemeClr>
              </a:buClr>
              <a:buFont typeface="Wingdings" panose="05000000000000000000" pitchFamily="2" charset="2"/>
              <a:buChar char="§"/>
            </a:pPr>
            <a:r>
              <a:rPr lang="en-US" sz="2800" b="1" dirty="0">
                <a:latin typeface="Gill Sans MT" panose="020B0502020104020203" pitchFamily="34" charset="0"/>
                <a:cs typeface="Arial" panose="020B0604020202020204" pitchFamily="34" charset="0"/>
              </a:rPr>
              <a:t>LaGuardiaHS.org</a:t>
            </a:r>
            <a:endParaRPr lang="en-US" sz="2800" dirty="0">
              <a:latin typeface="Gill Sans MT" panose="020B0502020104020203" pitchFamily="34" charset="0"/>
              <a:cs typeface="Arial" panose="020B0604020202020204" pitchFamily="34" charset="0"/>
            </a:endParaRPr>
          </a:p>
          <a:p>
            <a:pPr marL="571500" indent="-571500" algn="l">
              <a:lnSpc>
                <a:spcPct val="100000"/>
              </a:lnSpc>
              <a:spcAft>
                <a:spcPts val="600"/>
              </a:spcAft>
              <a:buClr>
                <a:schemeClr val="tx1">
                  <a:lumMod val="65000"/>
                  <a:lumOff val="35000"/>
                </a:schemeClr>
              </a:buClr>
              <a:buSzPct val="140000"/>
              <a:buBlip>
                <a:blip r:embed="rId4"/>
              </a:buBlip>
            </a:pPr>
            <a:r>
              <a:rPr lang="en-US" sz="2800" dirty="0">
                <a:latin typeface="Gill Sans MT" panose="020B0502020104020203" pitchFamily="34" charset="0"/>
                <a:cs typeface="Arial" panose="020B0604020202020204" pitchFamily="34" charset="0"/>
              </a:rPr>
              <a:t>Review audition dates and times.</a:t>
            </a:r>
          </a:p>
          <a:p>
            <a:pPr marL="571500" indent="-571500" algn="l">
              <a:lnSpc>
                <a:spcPct val="100000"/>
              </a:lnSpc>
              <a:spcAft>
                <a:spcPts val="600"/>
              </a:spcAft>
              <a:buClr>
                <a:schemeClr val="tx1">
                  <a:lumMod val="65000"/>
                  <a:lumOff val="35000"/>
                </a:schemeClr>
              </a:buClr>
              <a:buSzPct val="140000"/>
              <a:buBlip>
                <a:blip r:embed="rId4"/>
              </a:buBlip>
            </a:pPr>
            <a:r>
              <a:rPr lang="en-US" sz="2800" dirty="0">
                <a:latin typeface="Gill Sans MT" panose="020B0502020104020203" pitchFamily="34" charset="0"/>
                <a:cs typeface="Arial" panose="020B0604020202020204" pitchFamily="34" charset="0"/>
              </a:rPr>
              <a:t>English Language Learners and students with an IEP or 504 Plan: Work with your school counselor to review accommodations.</a:t>
            </a:r>
          </a:p>
          <a:p>
            <a:pPr marL="571500" indent="-571500" algn="l">
              <a:lnSpc>
                <a:spcPct val="100000"/>
              </a:lnSpc>
              <a:spcAft>
                <a:spcPts val="600"/>
              </a:spcAft>
              <a:buClr>
                <a:schemeClr val="tx1">
                  <a:lumMod val="65000"/>
                  <a:lumOff val="35000"/>
                </a:schemeClr>
              </a:buClr>
              <a:buSzPct val="140000"/>
              <a:buBlip>
                <a:blip r:embed="rId4"/>
              </a:buBlip>
            </a:pPr>
            <a:r>
              <a:rPr lang="en-US" sz="2800" dirty="0">
                <a:latin typeface="Gill Sans MT" panose="020B0502020104020203" pitchFamily="34" charset="0"/>
                <a:cs typeface="Arial" panose="020B0604020202020204" pitchFamily="34" charset="0"/>
              </a:rPr>
              <a:t>On audition day: bring a snack and water.</a:t>
            </a:r>
          </a:p>
        </p:txBody>
      </p:sp>
      <p:sp>
        <p:nvSpPr>
          <p:cNvPr id="2" name="Slide Number Placeholder 1"/>
          <p:cNvSpPr>
            <a:spLocks noGrp="1"/>
          </p:cNvSpPr>
          <p:nvPr>
            <p:ph type="sldNum" sz="quarter" idx="12"/>
          </p:nvPr>
        </p:nvSpPr>
        <p:spPr/>
        <p:txBody>
          <a:bodyPr/>
          <a:lstStyle/>
          <a:p>
            <a:fld id="{1F02EB2E-5A0D-4771-A8D5-AEF7204D0608}" type="slidenum">
              <a:rPr lang="en-US" smtClean="0"/>
              <a:t>11</a:t>
            </a:fld>
            <a:endParaRPr lang="en-US"/>
          </a:p>
        </p:txBody>
      </p:sp>
    </p:spTree>
    <p:extLst>
      <p:ext uri="{BB962C8B-B14F-4D97-AF65-F5344CB8AC3E}">
        <p14:creationId xmlns:p14="http://schemas.microsoft.com/office/powerpoint/2010/main" val="538666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6163786"/>
            <a:ext cx="12192000" cy="6942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itle 1"/>
          <p:cNvSpPr txBox="1">
            <a:spLocks/>
          </p:cNvSpPr>
          <p:nvPr/>
        </p:nvSpPr>
        <p:spPr>
          <a:xfrm>
            <a:off x="650554" y="2311401"/>
            <a:ext cx="10884952" cy="3677244"/>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Tx/>
              <a:buFont typeface="Wingdings" panose="05000000000000000000" pitchFamily="2" charset="2"/>
              <a:buChar char="§"/>
              <a:tabLst/>
              <a:defRPr/>
            </a:pPr>
            <a:r>
              <a:rPr kumimoji="0" 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Audition (based on the studio)</a:t>
            </a:r>
          </a:p>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Tx/>
              <a:buFont typeface="Wingdings" panose="05000000000000000000" pitchFamily="2" charset="2"/>
              <a:buChar char="§"/>
              <a:tabLst/>
              <a:defRPr/>
            </a:pPr>
            <a:r>
              <a:rPr kumimoji="0" 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School record (course grades and state test scores)</a:t>
            </a:r>
          </a:p>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Tx/>
              <a:buFont typeface="Wingdings" panose="05000000000000000000" pitchFamily="2" charset="2"/>
              <a:buChar char="§"/>
              <a:tabLst/>
              <a:defRPr/>
            </a:pPr>
            <a:r>
              <a:rPr kumimoji="0" 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Written response (completed during the audition)</a:t>
            </a:r>
          </a:p>
        </p:txBody>
      </p:sp>
      <p:sp>
        <p:nvSpPr>
          <p:cNvPr id="10" name="TextBox 9"/>
          <p:cNvSpPr txBox="1"/>
          <p:nvPr/>
        </p:nvSpPr>
        <p:spPr>
          <a:xfrm>
            <a:off x="4690501" y="6326225"/>
            <a:ext cx="31350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rPr>
              <a:t>schools.nyc.gov/SHS</a:t>
            </a:r>
          </a:p>
        </p:txBody>
      </p:sp>
      <p:sp>
        <p:nvSpPr>
          <p:cNvPr id="8" name="Subtitle 2"/>
          <p:cNvSpPr>
            <a:spLocks noGrp="1"/>
          </p:cNvSpPr>
          <p:nvPr>
            <p:ph type="subTitle" idx="1"/>
          </p:nvPr>
        </p:nvSpPr>
        <p:spPr>
          <a:xfrm>
            <a:off x="450211" y="104472"/>
            <a:ext cx="11615666"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What happens after I audition for LaGuardia?</a:t>
            </a:r>
          </a:p>
        </p:txBody>
      </p:sp>
      <p:sp>
        <p:nvSpPr>
          <p:cNvPr id="11" name="Title 1"/>
          <p:cNvSpPr txBox="1">
            <a:spLocks/>
          </p:cNvSpPr>
          <p:nvPr/>
        </p:nvSpPr>
        <p:spPr>
          <a:xfrm>
            <a:off x="450210" y="1261505"/>
            <a:ext cx="11085297" cy="757795"/>
          </a:xfrm>
          <a:prstGeom prst="roundRect">
            <a:avLst/>
          </a:prstGeom>
          <a:solidFill>
            <a:schemeClr val="tx1">
              <a:lumMod val="65000"/>
              <a:lumOff val="35000"/>
            </a:schemeClr>
          </a:solidFill>
          <a:ln w="3175">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
                <a:prstClr val="black">
                  <a:lumMod val="65000"/>
                  <a:lumOff val="35000"/>
                </a:prstClr>
              </a:buClr>
              <a:buSzTx/>
              <a:buFontTx/>
              <a:buNone/>
              <a:tabLst/>
              <a:defRPr/>
            </a:pPr>
            <a:r>
              <a:rPr kumimoji="0" lang="en-US" sz="3200" b="1" i="0" u="none" strike="noStrike" kern="1200" cap="none" spc="0" normalizeH="0" baseline="0" noProof="0" dirty="0">
                <a:ln>
                  <a:noFill/>
                </a:ln>
                <a:solidFill>
                  <a:prstClr val="white"/>
                </a:solidFill>
                <a:effectLst/>
                <a:uLnTx/>
                <a:uFillTx/>
                <a:latin typeface="Gill Sans MT" panose="020B0502020104020203" pitchFamily="34" charset="0"/>
                <a:ea typeface="+mj-ea"/>
                <a:cs typeface="Arial" panose="020B0604020202020204" pitchFamily="34" charset="0"/>
              </a:rPr>
              <a:t>LaGuardia staff evaluates each student who auditions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863" y="6211163"/>
            <a:ext cx="527691" cy="599457"/>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t="8970" r="51036"/>
          <a:stretch/>
        </p:blipFill>
        <p:spPr>
          <a:xfrm>
            <a:off x="11080751" y="6248399"/>
            <a:ext cx="920750" cy="582367"/>
          </a:xfrm>
          <a:prstGeom prst="rect">
            <a:avLst/>
          </a:prstGeom>
        </p:spPr>
      </p:pic>
    </p:spTree>
    <p:extLst>
      <p:ext uri="{BB962C8B-B14F-4D97-AF65-F5344CB8AC3E}">
        <p14:creationId xmlns:p14="http://schemas.microsoft.com/office/powerpoint/2010/main" val="3249898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606" y="0"/>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6163786"/>
            <a:ext cx="12192000" cy="6942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itle 1"/>
          <p:cNvSpPr txBox="1">
            <a:spLocks/>
          </p:cNvSpPr>
          <p:nvPr/>
        </p:nvSpPr>
        <p:spPr>
          <a:xfrm>
            <a:off x="650554" y="2188569"/>
            <a:ext cx="10884952" cy="3677244"/>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Tx/>
              <a:buFont typeface="Wingdings" panose="05000000000000000000" pitchFamily="2" charset="2"/>
              <a:buChar char="§"/>
              <a:tabLst/>
              <a:defRPr/>
            </a:pPr>
            <a:r>
              <a:rPr kumimoji="0" lang="en-US" sz="3000" b="0" i="0" u="none" strike="noStrike" kern="1200" cap="none" spc="0" normalizeH="0" baseline="0" noProof="0" dirty="0">
                <a:ln>
                  <a:noFill/>
                </a:ln>
                <a:solidFill>
                  <a:prstClr val="black"/>
                </a:solidFill>
                <a:effectLst/>
                <a:uLnTx/>
                <a:uFillTx/>
                <a:latin typeface="Gill Sans MT" panose="020B0502020104020203" pitchFamily="34" charset="0"/>
                <a:cs typeface="Arial" panose="020B0604020202020204" pitchFamily="34" charset="0"/>
              </a:rPr>
              <a:t>Offers are determined by:</a:t>
            </a:r>
          </a:p>
          <a:p>
            <a:pPr marL="1027113" marR="0" lvl="0" indent="-452438" algn="l" defTabSz="914400" rtl="0" eaLnBrk="1" fontAlgn="auto" latinLnBrk="0" hangingPunct="1">
              <a:lnSpc>
                <a:spcPct val="100000"/>
              </a:lnSpc>
              <a:spcBef>
                <a:spcPct val="0"/>
              </a:spcBef>
              <a:spcAft>
                <a:spcPts val="600"/>
              </a:spcAft>
              <a:buClr>
                <a:prstClr val="black">
                  <a:lumMod val="65000"/>
                  <a:lumOff val="35000"/>
                </a:prstClr>
              </a:buClr>
              <a:buSzTx/>
              <a:buFont typeface="Wingdings" panose="05000000000000000000" pitchFamily="2" charset="2"/>
              <a:buChar char="§"/>
              <a:tabLst/>
              <a:defRPr/>
            </a:pPr>
            <a:r>
              <a:rPr kumimoji="0" lang="en-US" sz="3000" b="0" i="0" u="none" strike="noStrike" kern="1200" cap="none" spc="0" normalizeH="0" baseline="0" noProof="0" dirty="0">
                <a:ln>
                  <a:noFill/>
                </a:ln>
                <a:solidFill>
                  <a:prstClr val="black"/>
                </a:solidFill>
                <a:effectLst/>
                <a:uLnTx/>
                <a:uFillTx/>
                <a:latin typeface="Gill Sans MT" panose="020B0502020104020203" pitchFamily="34" charset="0"/>
                <a:cs typeface="Arial" panose="020B0604020202020204" pitchFamily="34" charset="0"/>
              </a:rPr>
              <a:t>Student’s SHSAT score</a:t>
            </a:r>
          </a:p>
          <a:p>
            <a:pPr marL="1027113" marR="0" lvl="0" indent="-452438" algn="l" defTabSz="914400" rtl="0" eaLnBrk="1" fontAlgn="auto" latinLnBrk="0" hangingPunct="1">
              <a:lnSpc>
                <a:spcPct val="100000"/>
              </a:lnSpc>
              <a:spcBef>
                <a:spcPct val="0"/>
              </a:spcBef>
              <a:spcAft>
                <a:spcPts val="600"/>
              </a:spcAft>
              <a:buClr>
                <a:prstClr val="black">
                  <a:lumMod val="65000"/>
                  <a:lumOff val="35000"/>
                </a:prstClr>
              </a:buClr>
              <a:buSzTx/>
              <a:buFont typeface="Wingdings" panose="05000000000000000000" pitchFamily="2" charset="2"/>
              <a:buChar char="§"/>
              <a:tabLst/>
              <a:defRPr/>
            </a:pPr>
            <a:r>
              <a:rPr kumimoji="0" lang="en-US" sz="3000" b="0" i="0" u="none" strike="noStrike" kern="1200" cap="none" spc="0" normalizeH="0" baseline="0" noProof="0" dirty="0">
                <a:ln>
                  <a:noFill/>
                </a:ln>
                <a:solidFill>
                  <a:prstClr val="black"/>
                </a:solidFill>
                <a:effectLst/>
                <a:uLnTx/>
                <a:uFillTx/>
                <a:latin typeface="Gill Sans MT" panose="020B0502020104020203" pitchFamily="34" charset="0"/>
                <a:cs typeface="Arial" panose="020B0604020202020204" pitchFamily="34" charset="0"/>
              </a:rPr>
              <a:t>Student’s preference order of schools on the answer sheet</a:t>
            </a:r>
          </a:p>
          <a:p>
            <a:pPr marL="1027113" marR="0" lvl="0" indent="-452438" algn="l" defTabSz="914400" rtl="0" eaLnBrk="1" fontAlgn="auto" latinLnBrk="0" hangingPunct="1">
              <a:lnSpc>
                <a:spcPct val="100000"/>
              </a:lnSpc>
              <a:spcBef>
                <a:spcPct val="0"/>
              </a:spcBef>
              <a:spcAft>
                <a:spcPts val="600"/>
              </a:spcAft>
              <a:buClr>
                <a:prstClr val="black">
                  <a:lumMod val="65000"/>
                  <a:lumOff val="35000"/>
                </a:prstClr>
              </a:buClr>
              <a:buSzTx/>
              <a:buFont typeface="Wingdings" panose="05000000000000000000" pitchFamily="2" charset="2"/>
              <a:buChar char="§"/>
              <a:tabLst/>
              <a:defRPr/>
            </a:pPr>
            <a:r>
              <a:rPr kumimoji="0" lang="en-US" sz="3000" b="0" i="0" u="none" strike="noStrike" kern="1200" cap="none" spc="0" normalizeH="0" baseline="0" noProof="0" dirty="0">
                <a:ln>
                  <a:noFill/>
                </a:ln>
                <a:solidFill>
                  <a:prstClr val="black"/>
                </a:solidFill>
                <a:effectLst/>
                <a:uLnTx/>
                <a:uFillTx/>
                <a:latin typeface="Gill Sans MT" panose="020B0502020104020203" pitchFamily="34" charset="0"/>
                <a:cs typeface="Arial" panose="020B0604020202020204" pitchFamily="34" charset="0"/>
              </a:rPr>
              <a:t>Seat availability</a:t>
            </a:r>
          </a:p>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Tx/>
              <a:buFont typeface="Wingdings" panose="05000000000000000000" pitchFamily="2" charset="2"/>
              <a:buChar char="§"/>
              <a:tabLst/>
              <a:defRPr/>
            </a:pPr>
            <a:r>
              <a:rPr kumimoji="0" lang="en-US" sz="3000" b="0" i="0" u="none" strike="noStrike" kern="1200" cap="none" spc="0" normalizeH="0" baseline="0" noProof="0" dirty="0">
                <a:ln>
                  <a:noFill/>
                </a:ln>
                <a:solidFill>
                  <a:prstClr val="black"/>
                </a:solidFill>
                <a:effectLst/>
                <a:uLnTx/>
                <a:uFillTx/>
                <a:latin typeface="Gill Sans MT" panose="020B0502020104020203" pitchFamily="34" charset="0"/>
                <a:cs typeface="Arial" panose="020B0604020202020204" pitchFamily="34" charset="0"/>
              </a:rPr>
              <a:t>Testing Specialized High Schools DO NOT review students’ state test scores, grades, or attendance.</a:t>
            </a:r>
          </a:p>
          <a:p>
            <a:pPr marL="571500" indent="-571500" algn="l">
              <a:lnSpc>
                <a:spcPct val="100000"/>
              </a:lnSpc>
              <a:spcAft>
                <a:spcPts val="600"/>
              </a:spcAft>
              <a:buClr>
                <a:prstClr val="black">
                  <a:lumMod val="65000"/>
                  <a:lumOff val="35000"/>
                </a:prstClr>
              </a:buClr>
              <a:buFont typeface="Wingdings" panose="05000000000000000000" pitchFamily="2" charset="2"/>
              <a:buChar char="§"/>
            </a:pPr>
            <a:r>
              <a:rPr lang="en-US" sz="3000" dirty="0">
                <a:solidFill>
                  <a:srgbClr val="000000"/>
                </a:solidFill>
                <a:latin typeface="Gill Sans MT" panose="020B0502020104020203" pitchFamily="34" charset="0"/>
                <a:ea typeface="Times New Roman" panose="02020603050405020304" pitchFamily="18" charset="0"/>
              </a:rPr>
              <a:t>Watch the video to learn more: </a:t>
            </a:r>
            <a:r>
              <a:rPr lang="en-US" sz="3000" b="1" dirty="0">
                <a:solidFill>
                  <a:srgbClr val="000000"/>
                </a:solidFill>
                <a:latin typeface="Gill Sans MT" panose="020B0502020104020203" pitchFamily="34" charset="0"/>
                <a:ea typeface="Times New Roman" panose="02020603050405020304" pitchFamily="18" charset="0"/>
              </a:rPr>
              <a:t>schools.nyc.gov/High</a:t>
            </a:r>
            <a:endParaRPr lang="en-US" sz="3000" b="1" dirty="0">
              <a:solidFill>
                <a:srgbClr val="000000"/>
              </a:solidFill>
              <a:latin typeface="Gill Sans MT" panose="020B0502020104020203" pitchFamily="34" charset="0"/>
              <a:ea typeface="Calibri" panose="020F0502020204030204" pitchFamily="34" charset="0"/>
            </a:endParaRPr>
          </a:p>
        </p:txBody>
      </p:sp>
      <p:sp>
        <p:nvSpPr>
          <p:cNvPr id="10" name="TextBox 9"/>
          <p:cNvSpPr txBox="1"/>
          <p:nvPr/>
        </p:nvSpPr>
        <p:spPr>
          <a:xfrm>
            <a:off x="4690501" y="6326225"/>
            <a:ext cx="31350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rPr>
              <a:t>schools.nyc.gov/SHS</a:t>
            </a:r>
          </a:p>
        </p:txBody>
      </p:sp>
      <p:sp>
        <p:nvSpPr>
          <p:cNvPr id="8" name="Subtitle 2"/>
          <p:cNvSpPr>
            <a:spLocks noGrp="1"/>
          </p:cNvSpPr>
          <p:nvPr>
            <p:ph type="subTitle" idx="1"/>
          </p:nvPr>
        </p:nvSpPr>
        <p:spPr>
          <a:xfrm>
            <a:off x="450211" y="104472"/>
            <a:ext cx="11615666"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What happens after I take the test?</a:t>
            </a:r>
          </a:p>
        </p:txBody>
      </p:sp>
      <p:sp>
        <p:nvSpPr>
          <p:cNvPr id="11" name="Title 1"/>
          <p:cNvSpPr txBox="1">
            <a:spLocks/>
          </p:cNvSpPr>
          <p:nvPr/>
        </p:nvSpPr>
        <p:spPr>
          <a:xfrm>
            <a:off x="450210" y="1261505"/>
            <a:ext cx="11085297" cy="757795"/>
          </a:xfrm>
          <a:prstGeom prst="roundRect">
            <a:avLst/>
          </a:prstGeom>
          <a:solidFill>
            <a:schemeClr val="tx1">
              <a:lumMod val="65000"/>
              <a:lumOff val="35000"/>
            </a:schemeClr>
          </a:solidFill>
          <a:ln w="3175">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
                <a:prstClr val="black">
                  <a:lumMod val="65000"/>
                  <a:lumOff val="35000"/>
                </a:prstClr>
              </a:buClr>
              <a:buSzTx/>
              <a:buFontTx/>
              <a:buNone/>
              <a:tabLst/>
              <a:defRPr/>
            </a:pPr>
            <a:r>
              <a:rPr kumimoji="0" lang="en-US" sz="3200" b="1" i="0" u="none" strike="noStrike" kern="1200" cap="none" spc="0" normalizeH="0" baseline="0" noProof="0" dirty="0">
                <a:ln>
                  <a:noFill/>
                </a:ln>
                <a:solidFill>
                  <a:prstClr val="white"/>
                </a:solidFill>
                <a:effectLst/>
                <a:uLnTx/>
                <a:uFillTx/>
                <a:latin typeface="Gill Sans MT" panose="020B0502020104020203" pitchFamily="34" charset="0"/>
                <a:ea typeface="+mj-ea"/>
                <a:cs typeface="Arial" panose="020B0604020202020204" pitchFamily="34" charset="0"/>
              </a:rPr>
              <a:t>SHSAT answer sheets are scored. </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863" y="6211163"/>
            <a:ext cx="527691" cy="599457"/>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t="8970" r="51036"/>
          <a:stretch/>
        </p:blipFill>
        <p:spPr>
          <a:xfrm>
            <a:off x="11080751" y="6248399"/>
            <a:ext cx="920750" cy="582367"/>
          </a:xfrm>
          <a:prstGeom prst="rect">
            <a:avLst/>
          </a:prstGeom>
        </p:spPr>
      </p:pic>
    </p:spTree>
    <p:extLst>
      <p:ext uri="{BB962C8B-B14F-4D97-AF65-F5344CB8AC3E}">
        <p14:creationId xmlns:p14="http://schemas.microsoft.com/office/powerpoint/2010/main" val="518715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450211" y="104472"/>
            <a:ext cx="11615666"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How do I participate in High School Admissions?</a:t>
            </a:r>
          </a:p>
        </p:txBody>
      </p:sp>
      <p:sp>
        <p:nvSpPr>
          <p:cNvPr id="13" name="TextBox 12"/>
          <p:cNvSpPr txBox="1"/>
          <p:nvPr/>
        </p:nvSpPr>
        <p:spPr bwMode="auto">
          <a:xfrm rot="5400000">
            <a:off x="-223838" y="3866384"/>
            <a:ext cx="1281113" cy="246062"/>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000" cap="none" spc="50" normalizeH="0" baseline="0" noProof="0" dirty="0">
                <a:ln>
                  <a:noFill/>
                </a:ln>
                <a:solidFill>
                  <a:prstClr val="white"/>
                </a:solidFill>
                <a:effectLst/>
                <a:uLnTx/>
                <a:uFillTx/>
                <a:latin typeface="Arial"/>
                <a:ea typeface="+mn-ea"/>
                <a:cs typeface="Arial"/>
              </a:rPr>
              <a:t>Group Three</a:t>
            </a:r>
          </a:p>
        </p:txBody>
      </p:sp>
      <p:sp>
        <p:nvSpPr>
          <p:cNvPr id="16" name="Pentagon 8"/>
          <p:cNvSpPr/>
          <p:nvPr/>
        </p:nvSpPr>
        <p:spPr>
          <a:xfrm rot="5400000">
            <a:off x="3243263" y="4911752"/>
            <a:ext cx="171450" cy="261938"/>
          </a:xfrm>
          <a:prstGeom prst="homePlate">
            <a:avLst/>
          </a:prstGeom>
          <a:solidFill>
            <a:schemeClr val="bg1"/>
          </a:solidFill>
          <a:ln>
            <a:no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Pentagon 13"/>
          <p:cNvSpPr/>
          <p:nvPr/>
        </p:nvSpPr>
        <p:spPr>
          <a:xfrm rot="5400000">
            <a:off x="366656" y="3744111"/>
            <a:ext cx="162649" cy="290486"/>
          </a:xfrm>
          <a:prstGeom prst="homePlate">
            <a:avLst/>
          </a:prstGeom>
          <a:solidFill>
            <a:schemeClr val="bg1"/>
          </a:solidFill>
          <a:ln>
            <a:no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Pentagon 14"/>
          <p:cNvSpPr/>
          <p:nvPr/>
        </p:nvSpPr>
        <p:spPr>
          <a:xfrm rot="5400000">
            <a:off x="366299" y="4803457"/>
            <a:ext cx="156690" cy="312205"/>
          </a:xfrm>
          <a:prstGeom prst="homePlate">
            <a:avLst>
              <a:gd name="adj" fmla="val 49998"/>
            </a:avLst>
          </a:prstGeom>
          <a:solidFill>
            <a:schemeClr val="bg1"/>
          </a:solidFill>
          <a:ln>
            <a:no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Rectangle 21"/>
          <p:cNvSpPr/>
          <p:nvPr/>
        </p:nvSpPr>
        <p:spPr>
          <a:xfrm>
            <a:off x="2456976" y="3063487"/>
            <a:ext cx="543949" cy="4271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marL="0" marR="0" lvl="0" indent="0" algn="ctr" defTabSz="889000" rtl="0" eaLnBrk="1" fontAlgn="auto" latinLnBrk="0" hangingPunct="1">
              <a:lnSpc>
                <a:spcPct val="90000"/>
              </a:lnSpc>
              <a:spcBef>
                <a:spcPts val="0"/>
              </a:spcBef>
              <a:spcAft>
                <a:spcPct val="350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Franklin Gothic Demi" panose="020B0703020102020204" pitchFamily="34" charset="0"/>
              <a:ea typeface="+mn-ea"/>
              <a:cs typeface="Arial"/>
            </a:endParaRPr>
          </a:p>
          <a:p>
            <a:pPr marL="0" marR="0" lvl="0" indent="0" algn="ctr" defTabSz="889000" rtl="0" eaLnBrk="1" fontAlgn="auto" latinLnBrk="0" hangingPunct="1">
              <a:lnSpc>
                <a:spcPct val="90000"/>
              </a:lnSpc>
              <a:spcBef>
                <a:spcPts val="0"/>
              </a:spcBef>
              <a:spcAft>
                <a:spcPct val="350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Franklin Gothic Demi" panose="020B0703020102020204" pitchFamily="34" charset="0"/>
              <a:ea typeface="+mn-ea"/>
              <a:cs typeface="Arial"/>
            </a:endParaRPr>
          </a:p>
        </p:txBody>
      </p:sp>
      <p:sp>
        <p:nvSpPr>
          <p:cNvPr id="23" name="TextBox 22"/>
          <p:cNvSpPr txBox="1"/>
          <p:nvPr/>
        </p:nvSpPr>
        <p:spPr>
          <a:xfrm>
            <a:off x="1435093" y="2898506"/>
            <a:ext cx="4274327" cy="736168"/>
          </a:xfrm>
          <a:prstGeom prst="rect">
            <a:avLst/>
          </a:prstGeom>
          <a:solidFill>
            <a:srgbClr val="FF579B"/>
          </a:solidFill>
          <a:effectLst>
            <a:outerShdw blurRad="50800" dist="38100" dir="2700000" algn="tl" rotWithShape="0">
              <a:prstClr val="black">
                <a:alpha val="40000"/>
              </a:prstClr>
            </a:outerShdw>
          </a:effectLst>
        </p:spPr>
        <p:txBody>
          <a:bodyPr wrap="square" rtlCol="0" anchor="ctr" anchorCtr="1">
            <a:noAutofit/>
          </a:bodyPr>
          <a:lstStyle>
            <a:defPPr>
              <a:defRPr lang="en-US"/>
            </a:defPPr>
            <a:lvl1pPr algn="ctr">
              <a:defRPr>
                <a:solidFill>
                  <a:prstClr val="black"/>
                </a:solidFill>
                <a:latin typeface="Gill Sans MT" panose="020B050202010402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Start your High School Application </a:t>
            </a:r>
          </a:p>
        </p:txBody>
      </p:sp>
      <p:sp>
        <p:nvSpPr>
          <p:cNvPr id="24" name="TextBox 23"/>
          <p:cNvSpPr txBox="1"/>
          <p:nvPr/>
        </p:nvSpPr>
        <p:spPr>
          <a:xfrm>
            <a:off x="1435094" y="3899363"/>
            <a:ext cx="4274327" cy="840230"/>
          </a:xfrm>
          <a:prstGeom prst="rect">
            <a:avLst/>
          </a:prstGeom>
          <a:solidFill>
            <a:srgbClr val="FF81B4"/>
          </a:solidFill>
          <a:effectLst>
            <a:outerShdw blurRad="50800" dist="38100" dir="2700000" algn="tl" rotWithShape="0">
              <a:prstClr val="black">
                <a:alpha val="40000"/>
              </a:prstClr>
            </a:outerShdw>
          </a:effectLst>
        </p:spPr>
        <p:txBody>
          <a:bodyPr wrap="square" rtlCol="0" anchor="ctr" anchorCtr="0">
            <a:noAutofit/>
          </a:bodyPr>
          <a:lstStyle>
            <a:defPPr>
              <a:defRPr lang="en-US"/>
            </a:defPPr>
            <a:lvl1pPr algn="ctr" defTabSz="889000" fontAlgn="auto">
              <a:lnSpc>
                <a:spcPct val="90000"/>
              </a:lnSpc>
              <a:spcAft>
                <a:spcPct val="35000"/>
              </a:spcAft>
              <a:defRPr>
                <a:solidFill>
                  <a:prstClr val="black"/>
                </a:solidFill>
                <a:latin typeface="Gill Sans MT" panose="020B0502020104020203" pitchFamily="34" charset="0"/>
                <a:cs typeface="Arial"/>
              </a:defRPr>
            </a:lvl1pPr>
          </a:lstStyle>
          <a:p>
            <a:pPr marL="0" marR="0" lvl="0" indent="0" algn="ctr" defTabSz="889000" rtl="0" eaLnBrk="1" fontAlgn="auto" latinLnBrk="0" hangingPunct="1">
              <a:lnSpc>
                <a:spcPct val="90000"/>
              </a:lnSpc>
              <a:spcBef>
                <a:spcPts val="0"/>
              </a:spcBef>
              <a:spcAft>
                <a:spcPct val="350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a:rPr>
              <a:t>Complete application by listing </a:t>
            </a: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Arial"/>
              </a:rPr>
              <a:t>1</a:t>
            </a:r>
            <a:r>
              <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a:rPr>
              <a:t>2 programs in your true order of preference. </a:t>
            </a:r>
          </a:p>
        </p:txBody>
      </p:sp>
      <p:sp>
        <p:nvSpPr>
          <p:cNvPr id="25" name="TextBox 24"/>
          <p:cNvSpPr txBox="1"/>
          <p:nvPr/>
        </p:nvSpPr>
        <p:spPr>
          <a:xfrm>
            <a:off x="6788727" y="2907393"/>
            <a:ext cx="4641278" cy="731520"/>
          </a:xfrm>
          <a:prstGeom prst="rect">
            <a:avLst/>
          </a:prstGeom>
          <a:solidFill>
            <a:srgbClr val="0083E6"/>
          </a:solidFill>
          <a:effectLst>
            <a:outerShdw blurRad="50800" dist="38100" dir="2700000" algn="tl" rotWithShape="0">
              <a:prstClr val="black">
                <a:alpha val="40000"/>
              </a:prstClr>
            </a:outerShdw>
          </a:effectLst>
        </p:spPr>
        <p:txBody>
          <a:bodyPr wrap="square" rtlCol="0" anchor="ctr" anchorCtr="1">
            <a:spAutoFit/>
          </a:bodyPr>
          <a:lstStyle>
            <a:defPPr>
              <a:defRPr lang="en-US"/>
            </a:defPPr>
            <a:lvl1pPr algn="ctr" defTabSz="889000" fontAlgn="auto">
              <a:lnSpc>
                <a:spcPct val="90000"/>
              </a:lnSpc>
              <a:spcAft>
                <a:spcPct val="35000"/>
              </a:spcAft>
              <a:defRPr>
                <a:solidFill>
                  <a:prstClr val="black"/>
                </a:solidFill>
                <a:latin typeface="Gill Sans MT" panose="020B0502020104020203" pitchFamily="34" charset="0"/>
                <a:cs typeface="Arial"/>
              </a:defRPr>
            </a:lvl1pPr>
          </a:lstStyle>
          <a:p>
            <a:pPr marL="0" marR="0" lvl="0" indent="0" algn="ctr" defTabSz="889000" rtl="0" eaLnBrk="1" fontAlgn="auto" latinLnBrk="0" hangingPunct="1">
              <a:lnSpc>
                <a:spcPct val="90000"/>
              </a:lnSpc>
              <a:spcBef>
                <a:spcPts val="0"/>
              </a:spcBef>
              <a:spcAft>
                <a:spcPct val="350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Arial"/>
              </a:rPr>
              <a:t>Register</a:t>
            </a:r>
            <a:r>
              <a:rPr kumimoji="0" lang="en-US" sz="1800" b="0" i="0" u="none" strike="noStrike" kern="1200" cap="none" spc="0" normalizeH="0" baseline="0" noProof="0" dirty="0">
                <a:ln>
                  <a:noFill/>
                </a:ln>
                <a:solidFill>
                  <a:prstClr val="white"/>
                </a:solidFill>
                <a:effectLst/>
                <a:uLnTx/>
                <a:uFillTx/>
                <a:latin typeface="MS Reference Sans Serif" panose="020B0604030504040204" pitchFamily="34" charset="0"/>
                <a:ea typeface="+mn-ea"/>
                <a:cs typeface="Arial"/>
              </a:rPr>
              <a:t>—</a:t>
            </a:r>
            <a:r>
              <a:rPr kumimoji="0" lang="en-US" sz="18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Arial"/>
              </a:rPr>
              <a:t>then get Test or Audition Ticket.</a:t>
            </a:r>
          </a:p>
        </p:txBody>
      </p:sp>
      <p:sp>
        <p:nvSpPr>
          <p:cNvPr id="27" name="TextBox 26"/>
          <p:cNvSpPr txBox="1"/>
          <p:nvPr/>
        </p:nvSpPr>
        <p:spPr>
          <a:xfrm>
            <a:off x="1435096" y="5076268"/>
            <a:ext cx="4274324" cy="822960"/>
          </a:xfrm>
          <a:prstGeom prst="rect">
            <a:avLst/>
          </a:prstGeom>
          <a:solidFill>
            <a:srgbClr val="FFAFCF"/>
          </a:solidFill>
          <a:effectLst>
            <a:outerShdw blurRad="50800" dist="38100" dir="2700000" algn="tl" rotWithShape="0">
              <a:prstClr val="black">
                <a:alpha val="40000"/>
              </a:prstClr>
            </a:outerShdw>
          </a:effectLst>
        </p:spPr>
        <p:txBody>
          <a:bodyPr wrap="square" rtlCol="0" anchor="ctr" anchorCtr="1">
            <a:spAutoFit/>
          </a:bodyPr>
          <a:lstStyle>
            <a:defPPr>
              <a:defRPr lang="en-US"/>
            </a:defPPr>
            <a:lvl1pPr algn="ctr" defTabSz="889000" fontAlgn="auto">
              <a:lnSpc>
                <a:spcPct val="90000"/>
              </a:lnSpc>
              <a:spcAft>
                <a:spcPct val="35000"/>
              </a:spcAft>
              <a:defRPr>
                <a:solidFill>
                  <a:prstClr val="black"/>
                </a:solidFill>
                <a:latin typeface="Franklin Gothic Medium" panose="020B0603020102020204" pitchFamily="34" charset="0"/>
                <a:cs typeface="Arial"/>
              </a:defRPr>
            </a:lvl1pPr>
          </a:lstStyle>
          <a:p>
            <a:pPr marL="0" marR="0" lvl="0" indent="0" algn="ctr" defTabSz="889000" rtl="0" eaLnBrk="1" fontAlgn="auto" latinLnBrk="0" hangingPunct="1">
              <a:lnSpc>
                <a:spcPct val="90000"/>
              </a:lnSpc>
              <a:spcBef>
                <a:spcPts val="0"/>
              </a:spcBef>
              <a:spcAft>
                <a:spcPct val="350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a:rPr>
              <a:t>1 Offer</a:t>
            </a:r>
          </a:p>
        </p:txBody>
      </p:sp>
      <p:sp>
        <p:nvSpPr>
          <p:cNvPr id="28" name="TextBox 27"/>
          <p:cNvSpPr txBox="1"/>
          <p:nvPr/>
        </p:nvSpPr>
        <p:spPr>
          <a:xfrm>
            <a:off x="6830756" y="5046650"/>
            <a:ext cx="2077716" cy="811736"/>
          </a:xfrm>
          <a:prstGeom prst="rect">
            <a:avLst/>
          </a:prstGeom>
          <a:solidFill>
            <a:srgbClr val="47B0FF"/>
          </a:solidFill>
          <a:effectLst>
            <a:outerShdw blurRad="50800" dist="38100" dir="2700000" algn="tl" rotWithShape="0">
              <a:prstClr val="black">
                <a:alpha val="40000"/>
              </a:prstClr>
            </a:outerShdw>
          </a:effectLst>
        </p:spPr>
        <p:txBody>
          <a:bodyPr wrap="square" rtlCol="0" anchor="ctr" anchorCtr="0">
            <a:noAutofit/>
          </a:bodyPr>
          <a:lstStyle>
            <a:defPPr>
              <a:defRPr lang="en-US"/>
            </a:defPPr>
            <a:lvl1pPr algn="ctr" defTabSz="889000" fontAlgn="auto">
              <a:lnSpc>
                <a:spcPct val="90000"/>
              </a:lnSpc>
              <a:spcAft>
                <a:spcPct val="35000"/>
              </a:spcAft>
              <a:defRPr>
                <a:solidFill>
                  <a:prstClr val="black"/>
                </a:solidFill>
                <a:latin typeface="Franklin Gothic Medium" panose="020B0603020102020204" pitchFamily="34" charset="0"/>
                <a:cs typeface="Arial"/>
              </a:defRPr>
            </a:lvl1pPr>
          </a:lstStyle>
          <a:p>
            <a:pPr marL="0" marR="0" lvl="0" indent="0" algn="ctr" defTabSz="889000" rtl="0" eaLnBrk="1" fontAlgn="auto" latinLnBrk="0" hangingPunct="1">
              <a:lnSpc>
                <a:spcPct val="90000"/>
              </a:lnSpc>
              <a:spcBef>
                <a:spcPts val="0"/>
              </a:spcBef>
              <a:spcAft>
                <a:spcPct val="350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Arial"/>
              </a:rPr>
              <a:t>1 Offer</a:t>
            </a:r>
          </a:p>
        </p:txBody>
      </p:sp>
      <p:sp>
        <p:nvSpPr>
          <p:cNvPr id="29" name="TextBox 28"/>
          <p:cNvSpPr txBox="1"/>
          <p:nvPr/>
        </p:nvSpPr>
        <p:spPr>
          <a:xfrm>
            <a:off x="9222856" y="5037904"/>
            <a:ext cx="2207149" cy="820481"/>
          </a:xfrm>
          <a:prstGeom prst="rect">
            <a:avLst/>
          </a:prstGeom>
          <a:solidFill>
            <a:srgbClr val="47B0FF"/>
          </a:solidFill>
          <a:effectLst>
            <a:outerShdw blurRad="50800" dist="38100" dir="2700000" algn="tl" rotWithShape="0">
              <a:prstClr val="black">
                <a:alpha val="40000"/>
              </a:prstClr>
            </a:outerShdw>
          </a:effectLst>
        </p:spPr>
        <p:txBody>
          <a:bodyPr wrap="square" rtlCol="0" anchor="ctr" anchorCtr="0">
            <a:noAutofit/>
          </a:bodyPr>
          <a:lstStyle>
            <a:defPPr>
              <a:defRPr lang="en-US"/>
            </a:defPPr>
            <a:lvl1pPr algn="ctr" defTabSz="889000" fontAlgn="auto">
              <a:lnSpc>
                <a:spcPct val="90000"/>
              </a:lnSpc>
              <a:spcAft>
                <a:spcPct val="35000"/>
              </a:spcAft>
              <a:defRPr>
                <a:solidFill>
                  <a:prstClr val="black"/>
                </a:solidFill>
                <a:latin typeface="Franklin Gothic Medium" panose="020B0603020102020204" pitchFamily="34" charset="0"/>
                <a:cs typeface="Arial"/>
              </a:defRPr>
            </a:lvl1pPr>
          </a:lstStyle>
          <a:p>
            <a:pPr marL="0" marR="0" lvl="0" indent="0" algn="ctr" defTabSz="889000" rtl="0" eaLnBrk="1" fontAlgn="auto" latinLnBrk="0" hangingPunct="1">
              <a:lnSpc>
                <a:spcPct val="90000"/>
              </a:lnSpc>
              <a:spcBef>
                <a:spcPts val="0"/>
              </a:spcBef>
              <a:spcAft>
                <a:spcPct val="350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Arial"/>
              </a:rPr>
              <a:t>1-6 Offers</a:t>
            </a:r>
          </a:p>
        </p:txBody>
      </p:sp>
      <p:sp>
        <p:nvSpPr>
          <p:cNvPr id="33" name="Pentagon 33"/>
          <p:cNvSpPr/>
          <p:nvPr/>
        </p:nvSpPr>
        <p:spPr>
          <a:xfrm rot="5400000">
            <a:off x="365666" y="3737363"/>
            <a:ext cx="156690" cy="312205"/>
          </a:xfrm>
          <a:prstGeom prst="homePlate">
            <a:avLst>
              <a:gd name="adj" fmla="val 49998"/>
            </a:avLst>
          </a:prstGeom>
          <a:solidFill>
            <a:schemeClr val="bg1"/>
          </a:solidFill>
          <a:ln>
            <a:no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34" name="Straight Arrow Connector 33"/>
          <p:cNvCxnSpPr/>
          <p:nvPr/>
        </p:nvCxnSpPr>
        <p:spPr>
          <a:xfrm>
            <a:off x="3593888" y="3616749"/>
            <a:ext cx="1" cy="264690"/>
          </a:xfrm>
          <a:prstGeom prst="straightConnector1">
            <a:avLst/>
          </a:prstGeom>
          <a:ln w="38100">
            <a:solidFill>
              <a:schemeClr val="tx1">
                <a:lumMod val="65000"/>
                <a:lumOff val="3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597746" y="4738531"/>
            <a:ext cx="1" cy="299374"/>
          </a:xfrm>
          <a:prstGeom prst="straightConnector1">
            <a:avLst/>
          </a:prstGeom>
          <a:ln w="38100">
            <a:solidFill>
              <a:schemeClr val="tx1">
                <a:lumMod val="65000"/>
                <a:lumOff val="3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0" idx="2"/>
            <a:endCxn id="28" idx="0"/>
          </p:cNvCxnSpPr>
          <p:nvPr/>
        </p:nvCxnSpPr>
        <p:spPr>
          <a:xfrm flipH="1">
            <a:off x="7869614" y="4701376"/>
            <a:ext cx="1" cy="345274"/>
          </a:xfrm>
          <a:prstGeom prst="straightConnector1">
            <a:avLst/>
          </a:prstGeom>
          <a:ln w="38100">
            <a:solidFill>
              <a:schemeClr val="tx1">
                <a:lumMod val="65000"/>
                <a:lumOff val="3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30" idx="0"/>
          </p:cNvCxnSpPr>
          <p:nvPr/>
        </p:nvCxnSpPr>
        <p:spPr>
          <a:xfrm>
            <a:off x="7868215" y="3736920"/>
            <a:ext cx="1400" cy="233760"/>
          </a:xfrm>
          <a:prstGeom prst="straightConnector1">
            <a:avLst/>
          </a:prstGeom>
          <a:ln w="38100">
            <a:solidFill>
              <a:schemeClr val="tx1">
                <a:lumMod val="65000"/>
                <a:lumOff val="3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6" idx="2"/>
            <a:endCxn id="29" idx="0"/>
          </p:cNvCxnSpPr>
          <p:nvPr/>
        </p:nvCxnSpPr>
        <p:spPr>
          <a:xfrm>
            <a:off x="10326431" y="4701376"/>
            <a:ext cx="0" cy="336528"/>
          </a:xfrm>
          <a:prstGeom prst="straightConnector1">
            <a:avLst/>
          </a:prstGeom>
          <a:ln w="38100">
            <a:solidFill>
              <a:schemeClr val="tx1">
                <a:lumMod val="65000"/>
                <a:lumOff val="3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26" idx="0"/>
          </p:cNvCxnSpPr>
          <p:nvPr/>
        </p:nvCxnSpPr>
        <p:spPr>
          <a:xfrm>
            <a:off x="10326431" y="3736920"/>
            <a:ext cx="0" cy="233759"/>
          </a:xfrm>
          <a:prstGeom prst="straightConnector1">
            <a:avLst/>
          </a:prstGeom>
          <a:ln w="38100">
            <a:solidFill>
              <a:schemeClr val="tx1">
                <a:lumMod val="65000"/>
                <a:lumOff val="3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3593888" y="1299706"/>
            <a:ext cx="1694834" cy="849028"/>
            <a:chOff x="3593888" y="1299706"/>
            <a:chExt cx="1694834" cy="849028"/>
          </a:xfrm>
        </p:grpSpPr>
        <p:sp>
          <p:nvSpPr>
            <p:cNvPr id="41" name="TextBox 40"/>
            <p:cNvSpPr txBox="1"/>
            <p:nvPr/>
          </p:nvSpPr>
          <p:spPr>
            <a:xfrm>
              <a:off x="3593890" y="1299706"/>
              <a:ext cx="169483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66"/>
                  </a:solidFill>
                  <a:effectLst/>
                  <a:uLnTx/>
                  <a:uFillTx/>
                  <a:latin typeface="Gill Sans MT" panose="020B0502020104020203" pitchFamily="34" charset="0"/>
                  <a:ea typeface="+mn-ea"/>
                  <a:cs typeface="+mn-cs"/>
                </a:rPr>
                <a:t>Required</a:t>
              </a:r>
            </a:p>
          </p:txBody>
        </p:sp>
        <p:cxnSp>
          <p:nvCxnSpPr>
            <p:cNvPr id="46" name="Elbow Connector 47"/>
            <p:cNvCxnSpPr>
              <a:cxnSpLocks/>
              <a:stCxn id="77" idx="1"/>
              <a:endCxn id="49" idx="0"/>
            </p:cNvCxnSpPr>
            <p:nvPr/>
          </p:nvCxnSpPr>
          <p:spPr>
            <a:xfrm rot="10800000" flipV="1">
              <a:off x="3593888" y="1668658"/>
              <a:ext cx="1666224" cy="480076"/>
            </a:xfrm>
            <a:prstGeom prst="bentConnector2">
              <a:avLst/>
            </a:prstGeom>
            <a:ln w="38100">
              <a:solidFill>
                <a:schemeClr val="tx1">
                  <a:lumMod val="65000"/>
                  <a:lumOff val="35000"/>
                </a:schemeClr>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cxnSp>
        <p:nvCxnSpPr>
          <p:cNvPr id="47" name="Elbow Connector 52"/>
          <p:cNvCxnSpPr>
            <a:stCxn id="77" idx="3"/>
            <a:endCxn id="50" idx="0"/>
          </p:cNvCxnSpPr>
          <p:nvPr/>
        </p:nvCxnSpPr>
        <p:spPr>
          <a:xfrm>
            <a:off x="7255976" y="1668658"/>
            <a:ext cx="1851285" cy="489254"/>
          </a:xfrm>
          <a:prstGeom prst="bentConnector2">
            <a:avLst/>
          </a:prstGeom>
          <a:ln w="38100">
            <a:solidFill>
              <a:schemeClr val="tx1">
                <a:lumMod val="65000"/>
                <a:lumOff val="35000"/>
              </a:schemeClr>
            </a:solidFill>
            <a:prstDash val="sysDash"/>
            <a:round/>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255976" y="1315903"/>
            <a:ext cx="183386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3D7DBF"/>
                </a:solidFill>
                <a:effectLst/>
                <a:uLnTx/>
                <a:uFillTx/>
                <a:latin typeface="Gill Sans MT" panose="020B0502020104020203" pitchFamily="34" charset="0"/>
                <a:ea typeface="+mn-ea"/>
                <a:cs typeface="+mn-cs"/>
              </a:rPr>
              <a:t>Optional</a:t>
            </a:r>
          </a:p>
        </p:txBody>
      </p:sp>
      <p:sp>
        <p:nvSpPr>
          <p:cNvPr id="49" name="Rounded Rectangle 58"/>
          <p:cNvSpPr/>
          <p:nvPr/>
        </p:nvSpPr>
        <p:spPr>
          <a:xfrm>
            <a:off x="1396577" y="2148734"/>
            <a:ext cx="4394622" cy="653796"/>
          </a:xfrm>
          <a:prstGeom prst="roundRect">
            <a:avLst/>
          </a:prstGeom>
          <a:solidFill>
            <a:srgbClr val="FF0066"/>
          </a:solidFill>
          <a:effectLst>
            <a:outerShdw blurRad="63500" sx="102000" sy="102000" algn="ctr" rotWithShape="0">
              <a:prstClr val="black">
                <a:alpha val="40000"/>
              </a:prstClr>
            </a:outerShdw>
          </a:effectLst>
        </p:spPr>
        <p:txBody>
          <a:bodyPr wrap="square" rtlCol="0">
            <a:spAutoFit/>
          </a:bodyPr>
          <a:lstStyle/>
          <a:p>
            <a:pPr marL="0" marR="0" lvl="0" indent="0" algn="ctr" defTabSz="889000" rtl="0" eaLnBrk="1" fontAlgn="auto" latinLnBrk="0" hangingPunct="1">
              <a:lnSpc>
                <a:spcPct val="90000"/>
              </a:lnSpc>
              <a:spcBef>
                <a:spcPts val="0"/>
              </a:spcBef>
              <a:spcAft>
                <a:spcPct val="35000"/>
              </a:spcAft>
              <a:buClrTx/>
              <a:buSzTx/>
              <a:buFontTx/>
              <a:buNone/>
              <a:tabLst/>
              <a:defRPr/>
            </a:pPr>
            <a: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pitchFamily="34" charset="0"/>
                <a:ea typeface="+mn-ea"/>
                <a:cs typeface="Arial"/>
              </a:rPr>
              <a:t>High School Application</a:t>
            </a:r>
            <a:b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pitchFamily="34" charset="0"/>
                <a:ea typeface="+mn-ea"/>
                <a:cs typeface="Arial"/>
              </a:rPr>
            </a:br>
            <a: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pitchFamily="34" charset="0"/>
                <a:ea typeface="+mn-ea"/>
                <a:cs typeface="Arial"/>
              </a:rPr>
              <a:t>700+ Programs at 400+ High Schools</a:t>
            </a:r>
          </a:p>
        </p:txBody>
      </p:sp>
      <p:sp>
        <p:nvSpPr>
          <p:cNvPr id="50" name="Rounded Rectangle 62"/>
          <p:cNvSpPr/>
          <p:nvPr/>
        </p:nvSpPr>
        <p:spPr>
          <a:xfrm>
            <a:off x="6711043" y="2157912"/>
            <a:ext cx="4792436" cy="653796"/>
          </a:xfrm>
          <a:prstGeom prst="roundRect">
            <a:avLst/>
          </a:prstGeom>
          <a:solidFill>
            <a:srgbClr val="0070C0"/>
          </a:solidFill>
          <a:effectLst>
            <a:outerShdw blurRad="63500" sx="102000" sy="102000" algn="ctr" rotWithShape="0">
              <a:prstClr val="black">
                <a:alpha val="40000"/>
              </a:prstClr>
            </a:outerShdw>
          </a:effectLst>
        </p:spPr>
        <p:txBody>
          <a:bodyPr wrap="square" rtlCol="0">
            <a:spAutoFit/>
          </a:bodyPr>
          <a:lstStyle/>
          <a:p>
            <a:pPr marL="0" marR="0" lvl="0" indent="0" algn="ctr" defTabSz="889000" rtl="0" eaLnBrk="1" fontAlgn="auto" latinLnBrk="0" hangingPunct="1">
              <a:lnSpc>
                <a:spcPct val="90000"/>
              </a:lnSpc>
              <a:spcBef>
                <a:spcPts val="0"/>
              </a:spcBef>
              <a:spcAft>
                <a:spcPct val="35000"/>
              </a:spcAft>
              <a:buClrTx/>
              <a:buSzTx/>
              <a:buFontTx/>
              <a:buNone/>
              <a:tabLst>
                <a:tab pos="290513" algn="ctr"/>
                <a:tab pos="3033713" algn="ctr"/>
              </a:tabLst>
              <a:defRPr/>
            </a:pPr>
            <a: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pitchFamily="34" charset="0"/>
                <a:ea typeface="+mn-ea"/>
                <a:cs typeface="Arial"/>
              </a:rPr>
              <a:t>Specialized High Schools</a:t>
            </a:r>
            <a:b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pitchFamily="34" charset="0"/>
                <a:ea typeface="+mn-ea"/>
                <a:cs typeface="Arial"/>
              </a:rPr>
            </a:b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pitchFamily="34" charset="0"/>
                <a:ea typeface="+mn-ea"/>
                <a:cs typeface="Arial"/>
              </a:rPr>
              <a:t>8 Testing Schools</a:t>
            </a:r>
            <a: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pitchFamily="34" charset="0"/>
                <a:ea typeface="+mn-ea"/>
                <a:cs typeface="Arial"/>
              </a:rPr>
              <a:t>	</a:t>
            </a: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pitchFamily="34" charset="0"/>
                <a:ea typeface="+mn-ea"/>
                <a:cs typeface="Arial"/>
              </a:rPr>
              <a:t>LaGuardia HS</a:t>
            </a:r>
            <a:endParaRPr kumimoji="0" lang="en-US" sz="16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Arial"/>
            </a:endParaRPr>
          </a:p>
        </p:txBody>
      </p:sp>
      <p:sp>
        <p:nvSpPr>
          <p:cNvPr id="26" name="TextBox 25"/>
          <p:cNvSpPr txBox="1"/>
          <p:nvPr/>
        </p:nvSpPr>
        <p:spPr>
          <a:xfrm>
            <a:off x="9222856" y="3970679"/>
            <a:ext cx="2207150" cy="730697"/>
          </a:xfrm>
          <a:prstGeom prst="rect">
            <a:avLst/>
          </a:prstGeom>
          <a:solidFill>
            <a:srgbClr val="199CFF"/>
          </a:solidFill>
          <a:effectLst>
            <a:outerShdw blurRad="50800" dist="38100" dir="2700000" algn="tl" rotWithShape="0">
              <a:prstClr val="black">
                <a:alpha val="40000"/>
              </a:prstClr>
            </a:outerShdw>
          </a:effectLst>
        </p:spPr>
        <p:txBody>
          <a:bodyPr wrap="square" rtlCol="0" anchor="ctr" anchorCtr="0">
            <a:noAutofit/>
          </a:bodyPr>
          <a:lstStyle>
            <a:defPPr>
              <a:defRPr lang="en-US"/>
            </a:defPPr>
            <a:lvl1pPr algn="ctr" defTabSz="889000" fontAlgn="auto">
              <a:lnSpc>
                <a:spcPct val="90000"/>
              </a:lnSpc>
              <a:spcAft>
                <a:spcPct val="35000"/>
              </a:spcAft>
              <a:defRPr>
                <a:solidFill>
                  <a:prstClr val="black"/>
                </a:solidFill>
                <a:latin typeface="Gill Sans MT" panose="020B0502020104020203" pitchFamily="34" charset="0"/>
                <a:cs typeface="Arial"/>
              </a:defRPr>
            </a:lvl1pPr>
          </a:lstStyle>
          <a:p>
            <a:pPr marL="0" marR="0" lvl="0" indent="0" algn="ctr" defTabSz="889000" rtl="0" eaLnBrk="1" fontAlgn="auto" latinLnBrk="0" hangingPunct="1">
              <a:lnSpc>
                <a:spcPct val="90000"/>
              </a:lnSpc>
              <a:spcBef>
                <a:spcPts val="0"/>
              </a:spcBef>
              <a:spcAft>
                <a:spcPct val="350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Arial"/>
              </a:rPr>
              <a:t>Audition</a:t>
            </a:r>
          </a:p>
        </p:txBody>
      </p:sp>
      <p:sp>
        <p:nvSpPr>
          <p:cNvPr id="30" name="TextBox 29"/>
          <p:cNvSpPr txBox="1"/>
          <p:nvPr/>
        </p:nvSpPr>
        <p:spPr>
          <a:xfrm>
            <a:off x="6830758" y="3970680"/>
            <a:ext cx="2077714" cy="730696"/>
          </a:xfrm>
          <a:prstGeom prst="rect">
            <a:avLst/>
          </a:prstGeom>
          <a:solidFill>
            <a:srgbClr val="199CFF"/>
          </a:solidFill>
          <a:effectLst>
            <a:outerShdw blurRad="50800" dist="38100" dir="2700000" algn="tl" rotWithShape="0">
              <a:prstClr val="black">
                <a:alpha val="40000"/>
              </a:prstClr>
            </a:outerShdw>
          </a:effectLst>
        </p:spPr>
        <p:txBody>
          <a:bodyPr wrap="square" rtlCol="0" anchor="ctr" anchorCtr="0">
            <a:noAutofit/>
          </a:bodyPr>
          <a:lstStyle>
            <a:defPPr>
              <a:defRPr lang="en-US"/>
            </a:defPPr>
            <a:lvl1pPr algn="ctr" defTabSz="889000" fontAlgn="auto">
              <a:lnSpc>
                <a:spcPct val="90000"/>
              </a:lnSpc>
              <a:spcAft>
                <a:spcPct val="35000"/>
              </a:spcAft>
              <a:defRPr>
                <a:solidFill>
                  <a:prstClr val="black"/>
                </a:solidFill>
                <a:latin typeface="Gill Sans MT" panose="020B0502020104020203" pitchFamily="34" charset="0"/>
                <a:cs typeface="Arial"/>
              </a:defRPr>
            </a:lvl1pPr>
          </a:lstStyle>
          <a:p>
            <a:pPr marL="0" marR="0" lvl="0" indent="0" algn="ctr" defTabSz="889000" rtl="0" eaLnBrk="1" fontAlgn="auto" latinLnBrk="0" hangingPunct="1">
              <a:lnSpc>
                <a:spcPct val="90000"/>
              </a:lnSpc>
              <a:spcBef>
                <a:spcPts val="0"/>
              </a:spcBef>
              <a:spcAft>
                <a:spcPct val="350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Arial"/>
              </a:rPr>
              <a:t>Take SHSAT</a:t>
            </a:r>
          </a:p>
        </p:txBody>
      </p:sp>
      <p:sp>
        <p:nvSpPr>
          <p:cNvPr id="66" name="Rectangle: Top Corners Rounded 65"/>
          <p:cNvSpPr/>
          <p:nvPr/>
        </p:nvSpPr>
        <p:spPr>
          <a:xfrm rot="16200000">
            <a:off x="492161" y="2984930"/>
            <a:ext cx="853052" cy="650926"/>
          </a:xfrm>
          <a:prstGeom prst="round2SameRect">
            <a:avLst/>
          </a:prstGeom>
          <a:solidFill>
            <a:schemeClr val="tx1">
              <a:lumMod val="65000"/>
              <a:lumOff val="35000"/>
            </a:schemeClr>
          </a:solidFill>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000" cap="none" spc="50" normalizeH="0" baseline="0" noProof="0" dirty="0">
                <a:ln>
                  <a:noFill/>
                </a:ln>
                <a:solidFill>
                  <a:prstClr val="white"/>
                </a:solidFill>
                <a:effectLst/>
                <a:uLnTx/>
                <a:uFillTx/>
                <a:latin typeface="Gill Sans MT" panose="020B0502020104020203" pitchFamily="34" charset="0"/>
                <a:ea typeface="+mn-ea"/>
                <a:cs typeface="Arial"/>
              </a:rPr>
              <a:t>Early Fall</a:t>
            </a:r>
          </a:p>
        </p:txBody>
      </p:sp>
      <p:sp>
        <p:nvSpPr>
          <p:cNvPr id="67" name="Rectangle: Top Corners Rounded 66"/>
          <p:cNvSpPr/>
          <p:nvPr/>
        </p:nvSpPr>
        <p:spPr>
          <a:xfrm rot="16200000">
            <a:off x="466061" y="3998238"/>
            <a:ext cx="884525" cy="650926"/>
          </a:xfrm>
          <a:prstGeom prst="round2SameRect">
            <a:avLst/>
          </a:prstGeom>
          <a:solidFill>
            <a:schemeClr val="tx1">
              <a:lumMod val="65000"/>
              <a:lumOff val="35000"/>
            </a:schemeClr>
          </a:solidFill>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000" cap="none" spc="50" normalizeH="0" baseline="0" noProof="0" dirty="0">
                <a:ln>
                  <a:noFill/>
                </a:ln>
                <a:solidFill>
                  <a:prstClr val="white"/>
                </a:solidFill>
                <a:effectLst/>
                <a:uLnTx/>
                <a:uFillTx/>
                <a:latin typeface="Gill Sans MT" panose="020B0502020104020203" pitchFamily="34" charset="0"/>
                <a:ea typeface="+mn-ea"/>
                <a:cs typeface="Arial"/>
              </a:rPr>
              <a:t>Late Fall</a:t>
            </a:r>
          </a:p>
        </p:txBody>
      </p:sp>
      <p:sp>
        <p:nvSpPr>
          <p:cNvPr id="68" name="Rectangle: Top Corners Rounded 67"/>
          <p:cNvSpPr/>
          <p:nvPr/>
        </p:nvSpPr>
        <p:spPr>
          <a:xfrm rot="16200000">
            <a:off x="479778" y="5149733"/>
            <a:ext cx="857092" cy="650926"/>
          </a:xfrm>
          <a:prstGeom prst="round2SameRect">
            <a:avLst/>
          </a:prstGeom>
          <a:solidFill>
            <a:schemeClr val="tx1">
              <a:lumMod val="65000"/>
              <a:lumOff val="35000"/>
            </a:schemeClr>
          </a:solidFill>
        </p:spPr>
        <p:txBody>
          <a:bodyPr wrap="squar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000" cap="none" spc="50" normalizeH="0" baseline="0" noProof="0" dirty="0">
                <a:ln>
                  <a:noFill/>
                </a:ln>
                <a:solidFill>
                  <a:prstClr val="white"/>
                </a:solidFill>
                <a:effectLst/>
                <a:uLnTx/>
                <a:uFillTx/>
                <a:latin typeface="Gill Sans MT" panose="020B0502020104020203" pitchFamily="34" charset="0"/>
                <a:ea typeface="+mn-ea"/>
                <a:cs typeface="Arial"/>
              </a:rPr>
              <a:t>March</a:t>
            </a:r>
          </a:p>
        </p:txBody>
      </p:sp>
      <p:sp>
        <p:nvSpPr>
          <p:cNvPr id="77" name="Rectangle: Rounded Corners 76"/>
          <p:cNvSpPr/>
          <p:nvPr/>
        </p:nvSpPr>
        <p:spPr>
          <a:xfrm>
            <a:off x="5260112" y="1277061"/>
            <a:ext cx="1995864" cy="783193"/>
          </a:xfrm>
          <a:prstGeom prst="roundRect">
            <a:avLst/>
          </a:prstGeom>
          <a:solidFill>
            <a:schemeClr val="tx1">
              <a:lumMod val="65000"/>
              <a:lumOff val="35000"/>
            </a:scheme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Two paths </a:t>
            </a:r>
            <a:br>
              <a:rPr kumimoji="0" lang="en-US" sz="2000" b="1"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br>
            <a:r>
              <a:rPr kumimoji="0" lang="en-US" sz="2000" b="1"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for students</a:t>
            </a:r>
          </a:p>
        </p:txBody>
      </p:sp>
      <p:sp>
        <p:nvSpPr>
          <p:cNvPr id="42" name="Rounded Rectangle 64"/>
          <p:cNvSpPr/>
          <p:nvPr/>
        </p:nvSpPr>
        <p:spPr>
          <a:xfrm>
            <a:off x="8977877" y="2544031"/>
            <a:ext cx="228651" cy="3398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12601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flipH="1">
            <a:off x="4818628" y="1588601"/>
            <a:ext cx="45472" cy="3427899"/>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a:spLocks noGrp="1"/>
          </p:cNvSpPr>
          <p:nvPr>
            <p:ph type="subTitle" idx="1"/>
          </p:nvPr>
        </p:nvSpPr>
        <p:spPr>
          <a:xfrm>
            <a:off x="450211" y="331215"/>
            <a:ext cx="11615666" cy="926170"/>
          </a:xfrm>
        </p:spPr>
        <p:txBody>
          <a:bodyPr anchor="ctr">
            <a:noAutofit/>
          </a:bodyPr>
          <a:lstStyle/>
          <a:p>
            <a:pPr algn="l">
              <a:lnSpc>
                <a:spcPct val="100000"/>
              </a:lnSpc>
              <a:spcBef>
                <a:spcPts val="0"/>
              </a:spcBef>
              <a:tabLst>
                <a:tab pos="10337800" algn="l"/>
              </a:tabLst>
            </a:pPr>
            <a:r>
              <a:rPr lang="en-US" sz="3600" dirty="0">
                <a:solidFill>
                  <a:schemeClr val="bg1"/>
                </a:solidFill>
                <a:latin typeface="Gill Sans MT" panose="020B0502020104020203" pitchFamily="34" charset="0"/>
              </a:rPr>
              <a:t>High School Application:  Explore Schools and Programs</a:t>
            </a:r>
          </a:p>
        </p:txBody>
      </p:sp>
      <p:sp>
        <p:nvSpPr>
          <p:cNvPr id="12" name="Title 1"/>
          <p:cNvSpPr txBox="1">
            <a:spLocks/>
          </p:cNvSpPr>
          <p:nvPr/>
        </p:nvSpPr>
        <p:spPr>
          <a:xfrm>
            <a:off x="4595457" y="1492727"/>
            <a:ext cx="7476769" cy="4661539"/>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lgn="l">
              <a:lnSpc>
                <a:spcPct val="100000"/>
              </a:lnSpc>
              <a:spcAft>
                <a:spcPts val="600"/>
              </a:spcAft>
              <a:buClr>
                <a:schemeClr val="tx1">
                  <a:lumMod val="65000"/>
                  <a:lumOff val="35000"/>
                </a:schemeClr>
              </a:buClr>
              <a:buSzPct val="140000"/>
              <a:buBlip>
                <a:blip r:embed="rId3"/>
              </a:buBlip>
            </a:pPr>
            <a:r>
              <a:rPr lang="en-US" sz="2400" dirty="0">
                <a:latin typeface="Gill Sans MT" panose="020B0502020104020203" pitchFamily="34" charset="0"/>
                <a:cs typeface="Arial" panose="020B0604020202020204" pitchFamily="34" charset="0"/>
              </a:rPr>
              <a:t>Learn about more than </a:t>
            </a:r>
            <a:r>
              <a:rPr lang="en-US" sz="2400" dirty="0">
                <a:latin typeface="Gill Sans MT" panose="020B0502020104020203" pitchFamily="34" charset="0"/>
                <a:cs typeface="Arial" panose="020B0604020202020204" pitchFamily="34" charset="0"/>
                <a:sym typeface="American Typewriter"/>
              </a:rPr>
              <a:t>700 p</a:t>
            </a:r>
            <a:r>
              <a:rPr lang="en-US" altLang="en-US" sz="2400" dirty="0">
                <a:latin typeface="Gill Sans MT" panose="020B0502020104020203" pitchFamily="34" charset="0"/>
                <a:cs typeface="Arial" panose="020B0604020202020204" pitchFamily="34" charset="0"/>
                <a:sym typeface="American Typewriter"/>
              </a:rPr>
              <a:t>rograms at over 400 schools.</a:t>
            </a:r>
          </a:p>
          <a:p>
            <a:pPr marL="571500" indent="-571500" algn="l">
              <a:lnSpc>
                <a:spcPct val="100000"/>
              </a:lnSpc>
              <a:spcAft>
                <a:spcPts val="600"/>
              </a:spcAft>
              <a:buClr>
                <a:schemeClr val="tx1">
                  <a:lumMod val="65000"/>
                  <a:lumOff val="35000"/>
                </a:schemeClr>
              </a:buClr>
              <a:buSzPct val="140000"/>
              <a:buBlip>
                <a:blip r:embed="rId3"/>
              </a:buBlip>
            </a:pPr>
            <a:r>
              <a:rPr lang="en-US" altLang="en-US" sz="2400" dirty="0">
                <a:latin typeface="Gill Sans MT" panose="020B0502020104020203" pitchFamily="34" charset="0"/>
                <a:cs typeface="Arial" panose="020B0604020202020204" pitchFamily="34" charset="0"/>
                <a:sym typeface="American Typewriter"/>
              </a:rPr>
              <a:t>Explore programs online in </a:t>
            </a:r>
            <a:r>
              <a:rPr lang="en-US" altLang="en-US" sz="2400" b="1" dirty="0">
                <a:latin typeface="Gill Sans MT" panose="020B0502020104020203" pitchFamily="34" charset="0"/>
                <a:cs typeface="Arial" panose="020B0604020202020204" pitchFamily="34" charset="0"/>
                <a:sym typeface="American Typewriter"/>
              </a:rPr>
              <a:t>MySchools (</a:t>
            </a:r>
            <a:r>
              <a:rPr lang="en-US" altLang="en-US" sz="2400" b="1" dirty="0" err="1">
                <a:latin typeface="Gill Sans MT" panose="020B0502020104020203" pitchFamily="34" charset="0"/>
                <a:cs typeface="Arial" panose="020B0604020202020204" pitchFamily="34" charset="0"/>
                <a:sym typeface="American Typewriter"/>
              </a:rPr>
              <a:t>MySchools.nyc</a:t>
            </a:r>
            <a:r>
              <a:rPr lang="en-US" altLang="en-US" sz="2400" b="1" dirty="0">
                <a:latin typeface="Gill Sans MT" panose="020B0502020104020203" pitchFamily="34" charset="0"/>
                <a:cs typeface="Arial" panose="020B0604020202020204" pitchFamily="34" charset="0"/>
                <a:sym typeface="American Typewriter"/>
              </a:rPr>
              <a:t>)</a:t>
            </a:r>
            <a:r>
              <a:rPr lang="en-US" altLang="en-US" sz="2400" dirty="0">
                <a:latin typeface="Gill Sans MT" panose="020B0502020104020203" pitchFamily="34" charset="0"/>
                <a:cs typeface="Arial" panose="020B0604020202020204" pitchFamily="34" charset="0"/>
                <a:sym typeface="American Typewriter"/>
              </a:rPr>
              <a:t>. </a:t>
            </a:r>
            <a:endParaRPr lang="en-US" altLang="en-US" sz="2400" b="1" dirty="0">
              <a:latin typeface="Gill Sans MT" panose="020B0502020104020203" pitchFamily="34" charset="0"/>
              <a:cs typeface="Arial" panose="020B0604020202020204" pitchFamily="34" charset="0"/>
              <a:sym typeface="American Typewriter"/>
            </a:endParaRPr>
          </a:p>
          <a:p>
            <a:pPr marL="571500" indent="-571500" algn="l">
              <a:lnSpc>
                <a:spcPct val="100000"/>
              </a:lnSpc>
              <a:spcAft>
                <a:spcPts val="600"/>
              </a:spcAft>
              <a:buClr>
                <a:schemeClr val="tx1">
                  <a:lumMod val="65000"/>
                  <a:lumOff val="35000"/>
                </a:schemeClr>
              </a:buClr>
              <a:buSzPct val="140000"/>
              <a:buBlip>
                <a:blip r:embed="rId3"/>
              </a:buBlip>
            </a:pPr>
            <a:r>
              <a:rPr lang="en-US" altLang="en-US" sz="2400" dirty="0">
                <a:latin typeface="Gill Sans MT" panose="020B0502020104020203" pitchFamily="34" charset="0"/>
                <a:cs typeface="Arial" panose="020B0604020202020204" pitchFamily="34" charset="0"/>
                <a:sym typeface="American Typewriter"/>
              </a:rPr>
              <a:t>Use the printed </a:t>
            </a:r>
            <a:r>
              <a:rPr lang="en-US" altLang="en-US" sz="2400" b="1" dirty="0">
                <a:latin typeface="Gill Sans MT" panose="020B0502020104020203" pitchFamily="34" charset="0"/>
                <a:cs typeface="Arial" panose="020B0604020202020204" pitchFamily="34" charset="0"/>
                <a:sym typeface="American Typewriter"/>
              </a:rPr>
              <a:t>2020 NYC High School Admissions Guide </a:t>
            </a:r>
            <a:r>
              <a:rPr lang="en-US" altLang="en-US" sz="2400" dirty="0">
                <a:latin typeface="Gill Sans MT" panose="020B0502020104020203" pitchFamily="34" charset="0"/>
                <a:cs typeface="Arial" panose="020B0604020202020204" pitchFamily="34" charset="0"/>
                <a:sym typeface="American Typewriter"/>
              </a:rPr>
              <a:t>for information about the application process and high school programs.</a:t>
            </a:r>
          </a:p>
          <a:p>
            <a:pPr marL="571500" indent="-571500" algn="l">
              <a:lnSpc>
                <a:spcPct val="100000"/>
              </a:lnSpc>
              <a:spcAft>
                <a:spcPts val="600"/>
              </a:spcAft>
              <a:buClr>
                <a:schemeClr val="tx1">
                  <a:lumMod val="65000"/>
                  <a:lumOff val="35000"/>
                </a:schemeClr>
              </a:buClr>
              <a:buSzPct val="140000"/>
              <a:buBlip>
                <a:blip r:embed="rId3"/>
              </a:buBlip>
            </a:pPr>
            <a:r>
              <a:rPr lang="en-US" sz="2400" dirty="0">
                <a:latin typeface="Gill Sans MT" panose="020B0502020104020203" pitchFamily="34" charset="0"/>
                <a:cs typeface="Arial" panose="020B0604020202020204" pitchFamily="34" charset="0"/>
              </a:rPr>
              <a:t>Choose 20</a:t>
            </a:r>
            <a:r>
              <a:rPr lang="en-US" sz="2400" dirty="0">
                <a:latin typeface="Gill Sans MT" panose="020B0502020104020203" pitchFamily="34" charset="0"/>
              </a:rPr>
              <a:t> – </a:t>
            </a:r>
            <a:r>
              <a:rPr lang="en-US" sz="2400" dirty="0">
                <a:latin typeface="Gill Sans MT" panose="020B0502020104020203" pitchFamily="34" charset="0"/>
                <a:cs typeface="Arial" panose="020B0604020202020204" pitchFamily="34" charset="0"/>
              </a:rPr>
              <a:t>30 programs that interest you.</a:t>
            </a:r>
          </a:p>
          <a:p>
            <a:pPr marL="571500" indent="-571500" algn="l">
              <a:lnSpc>
                <a:spcPct val="100000"/>
              </a:lnSpc>
              <a:spcAft>
                <a:spcPts val="600"/>
              </a:spcAft>
              <a:buClr>
                <a:schemeClr val="tx1">
                  <a:lumMod val="65000"/>
                  <a:lumOff val="35000"/>
                </a:schemeClr>
              </a:buClr>
              <a:buSzPct val="140000"/>
              <a:buBlip>
                <a:blip r:embed="rId3"/>
              </a:buBlip>
            </a:pPr>
            <a:r>
              <a:rPr lang="en-US" altLang="en-US" sz="2400" dirty="0">
                <a:latin typeface="Gill Sans MT" panose="020B0502020104020203" pitchFamily="34" charset="0"/>
                <a:cs typeface="Arial" panose="020B0604020202020204" pitchFamily="34" charset="0"/>
                <a:sym typeface="American Typewriter"/>
              </a:rPr>
              <a:t>Narrow your list down to </a:t>
            </a:r>
            <a:r>
              <a:rPr lang="en-US" altLang="en-US" sz="2400" dirty="0">
                <a:latin typeface="Franklin Gothic Book" panose="020B0503020102020204" pitchFamily="34" charset="0"/>
                <a:cs typeface="Arial" panose="020B0604020202020204" pitchFamily="34" charset="0"/>
                <a:sym typeface="American Typewriter"/>
              </a:rPr>
              <a:t>1</a:t>
            </a:r>
            <a:r>
              <a:rPr lang="en-US" altLang="en-US" sz="2400" dirty="0">
                <a:latin typeface="Gill Sans MT" panose="020B0502020104020203" pitchFamily="34" charset="0"/>
                <a:cs typeface="Arial" panose="020B0604020202020204" pitchFamily="34" charset="0"/>
                <a:sym typeface="American Typewriter"/>
              </a:rPr>
              <a:t>2 program choices.  Don’t list the Specialized High Schools on your application.</a:t>
            </a:r>
          </a:p>
          <a:p>
            <a:pPr algn="l">
              <a:lnSpc>
                <a:spcPct val="100000"/>
              </a:lnSpc>
              <a:spcAft>
                <a:spcPts val="600"/>
              </a:spcAft>
              <a:buClr>
                <a:schemeClr val="tx1">
                  <a:lumMod val="65000"/>
                  <a:lumOff val="35000"/>
                </a:schemeClr>
              </a:buClr>
              <a:buSzPct val="140000"/>
            </a:pPr>
            <a:endParaRPr lang="en-US" altLang="en-US" sz="2400" dirty="0">
              <a:latin typeface="Gill Sans MT" panose="020B0502020104020203" pitchFamily="34" charset="0"/>
              <a:cs typeface="Arial" panose="020B0604020202020204" pitchFamily="34" charset="0"/>
              <a:sym typeface="American Typewriter"/>
            </a:endParaRPr>
          </a:p>
          <a:p>
            <a:pPr algn="l">
              <a:lnSpc>
                <a:spcPct val="100000"/>
              </a:lnSpc>
              <a:spcAft>
                <a:spcPts val="600"/>
              </a:spcAft>
              <a:buClr>
                <a:schemeClr val="tx1">
                  <a:lumMod val="65000"/>
                  <a:lumOff val="35000"/>
                </a:schemeClr>
              </a:buClr>
              <a:buSzPct val="140000"/>
            </a:pPr>
            <a:endParaRPr lang="en-US" altLang="en-US" sz="2400" dirty="0">
              <a:latin typeface="Gill Sans MT" panose="020B0502020104020203" pitchFamily="34" charset="0"/>
              <a:cs typeface="Arial" panose="020B0604020202020204" pitchFamily="34" charset="0"/>
              <a:sym typeface="American Typewriter"/>
            </a:endParaRPr>
          </a:p>
          <a:p>
            <a:pPr algn="l">
              <a:lnSpc>
                <a:spcPct val="100000"/>
              </a:lnSpc>
              <a:spcAft>
                <a:spcPts val="600"/>
              </a:spcAft>
              <a:buClr>
                <a:schemeClr val="tx1">
                  <a:lumMod val="65000"/>
                  <a:lumOff val="35000"/>
                </a:schemeClr>
              </a:buClr>
              <a:buSzPct val="140000"/>
            </a:pPr>
            <a:endParaRPr lang="en-US" sz="2400" dirty="0">
              <a:latin typeface="Gill Sans MT" panose="020B0502020104020203" pitchFamily="34" charset="0"/>
              <a:cs typeface="Arial" panose="020B0604020202020204" pitchFamily="34" charset="0"/>
            </a:endParaRPr>
          </a:p>
        </p:txBody>
      </p:sp>
      <p:pic>
        <p:nvPicPr>
          <p:cNvPr id="11" name="Picture 10"/>
          <p:cNvPicPr>
            <a:picLocks noChangeAspect="1"/>
          </p:cNvPicPr>
          <p:nvPr/>
        </p:nvPicPr>
        <p:blipFill>
          <a:blip r:embed="rId4"/>
          <a:stretch>
            <a:fillRect/>
          </a:stretch>
        </p:blipFill>
        <p:spPr>
          <a:xfrm>
            <a:off x="272411" y="1323183"/>
            <a:ext cx="4031868" cy="1838409"/>
          </a:xfrm>
          <a:prstGeom prst="rect">
            <a:avLst/>
          </a:prstGeom>
          <a:ln w="28575">
            <a:solidFill>
              <a:srgbClr val="002060"/>
            </a:solidFill>
          </a:ln>
        </p:spPr>
      </p:pic>
      <p:sp>
        <p:nvSpPr>
          <p:cNvPr id="3" name="Slide Number Placeholder 2"/>
          <p:cNvSpPr>
            <a:spLocks noGrp="1"/>
          </p:cNvSpPr>
          <p:nvPr>
            <p:ph type="sldNum" sz="quarter" idx="12"/>
          </p:nvPr>
        </p:nvSpPr>
        <p:spPr/>
        <p:txBody>
          <a:bodyPr/>
          <a:lstStyle/>
          <a:p>
            <a:fld id="{1F02EB2E-5A0D-4771-A8D5-AEF7204D0608}" type="slidenum">
              <a:rPr lang="en-US" smtClean="0"/>
              <a:t>15</a:t>
            </a:fld>
            <a:endParaRPr lang="en-US"/>
          </a:p>
        </p:txBody>
      </p:sp>
      <p:pic>
        <p:nvPicPr>
          <p:cNvPr id="6" name="Picture 5">
            <a:extLst>
              <a:ext uri="{FF2B5EF4-FFF2-40B4-BE49-F238E27FC236}">
                <a16:creationId xmlns:a16="http://schemas.microsoft.com/office/drawing/2014/main" id="{929D994A-4E38-C84D-BB22-BC28B22F6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3311658"/>
            <a:ext cx="2743200" cy="3546342"/>
          </a:xfrm>
          <a:prstGeom prst="rect">
            <a:avLst/>
          </a:prstGeom>
        </p:spPr>
      </p:pic>
    </p:spTree>
    <p:extLst>
      <p:ext uri="{BB962C8B-B14F-4D97-AF65-F5344CB8AC3E}">
        <p14:creationId xmlns:p14="http://schemas.microsoft.com/office/powerpoint/2010/main" val="262310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288167" y="121386"/>
            <a:ext cx="11615666" cy="926170"/>
          </a:xfrm>
        </p:spPr>
        <p:txBody>
          <a:bodyPr anchor="ctr">
            <a:noAutofit/>
          </a:bodyPr>
          <a:lstStyle/>
          <a:p>
            <a:pPr algn="l">
              <a:lnSpc>
                <a:spcPct val="100000"/>
              </a:lnSpc>
              <a:spcBef>
                <a:spcPts val="0"/>
              </a:spcBef>
              <a:tabLst>
                <a:tab pos="10337800" algn="l"/>
              </a:tabLst>
            </a:pPr>
            <a:r>
              <a:rPr lang="en-US" sz="4000" b="1" dirty="0">
                <a:solidFill>
                  <a:schemeClr val="bg1"/>
                </a:solidFill>
                <a:latin typeface="Gill Sans MT" panose="020B0502020104020203" pitchFamily="34" charset="0"/>
              </a:rPr>
              <a:t>Explore Schools and Programs in MySchools</a:t>
            </a:r>
          </a:p>
        </p:txBody>
      </p:sp>
      <p:sp>
        <p:nvSpPr>
          <p:cNvPr id="9" name="Rectangle 8"/>
          <p:cNvSpPr/>
          <p:nvPr/>
        </p:nvSpPr>
        <p:spPr>
          <a:xfrm>
            <a:off x="143102" y="1663945"/>
            <a:ext cx="3887071" cy="4632037"/>
          </a:xfrm>
          <a:prstGeom prst="rect">
            <a:avLst/>
          </a:prstGeom>
        </p:spPr>
        <p:txBody>
          <a:bodyPr wrap="square">
            <a:spAutoFit/>
          </a:bodyPr>
          <a:lstStyle/>
          <a:p>
            <a:pPr marL="571500" indent="-571500">
              <a:spcAft>
                <a:spcPts val="600"/>
              </a:spcAft>
              <a:buClr>
                <a:prstClr val="black">
                  <a:lumMod val="65000"/>
                  <a:lumOff val="35000"/>
                </a:prstClr>
              </a:buClr>
              <a:buSzPct val="140000"/>
              <a:buBlip>
                <a:blip r:embed="rId3"/>
              </a:buBlip>
            </a:pPr>
            <a:r>
              <a:rPr lang="en-US" sz="2800" b="1" dirty="0">
                <a:latin typeface="Gill Sans MT" panose="020B0502020104020203" pitchFamily="34" charset="0"/>
                <a:cs typeface="Arial" panose="020B0604020202020204" pitchFamily="34" charset="0"/>
              </a:rPr>
              <a:t>MySchools</a:t>
            </a:r>
            <a:r>
              <a:rPr lang="en-US" sz="2800" dirty="0">
                <a:latin typeface="Gill Sans MT" panose="020B0502020104020203" pitchFamily="34" charset="0"/>
                <a:cs typeface="Arial" panose="020B0604020202020204" pitchFamily="34" charset="0"/>
              </a:rPr>
              <a:t> is the online high school directory and application</a:t>
            </a:r>
          </a:p>
          <a:p>
            <a:pPr marL="571500" marR="0" lvl="0" indent="-571500" algn="l" defTabSz="914400" rtl="0" eaLnBrk="1" fontAlgn="auto" latinLnBrk="0" hangingPunct="1">
              <a:lnSpc>
                <a:spcPct val="100000"/>
              </a:lnSpc>
              <a:spcBef>
                <a:spcPts val="0"/>
              </a:spcBef>
              <a:spcAft>
                <a:spcPts val="600"/>
              </a:spcAft>
              <a:buClr>
                <a:prstClr val="black">
                  <a:lumMod val="65000"/>
                  <a:lumOff val="35000"/>
                </a:prstClr>
              </a:buClr>
              <a:buSzPct val="140000"/>
              <a:buFontTx/>
              <a:buBlip>
                <a:blip r:embed="rId3"/>
              </a:buBlip>
              <a:tabLst/>
              <a:defRPr/>
            </a:pPr>
            <a:r>
              <a:rPr kumimoji="0" lang="en-US" sz="2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Go to </a:t>
            </a:r>
            <a:r>
              <a:rPr kumimoji="0" lang="en-US" sz="2800" b="1"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Arial" panose="020B0604020202020204" pitchFamily="34" charset="0"/>
              </a:rPr>
              <a:t>myschools.nyc</a:t>
            </a:r>
            <a:r>
              <a:rPr kumimoji="0" lang="en-US" sz="28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 </a:t>
            </a:r>
          </a:p>
          <a:p>
            <a:pPr marL="571500" marR="0" lvl="0" indent="-571500" algn="l" defTabSz="914400" rtl="0" eaLnBrk="1" fontAlgn="auto" latinLnBrk="0" hangingPunct="1">
              <a:lnSpc>
                <a:spcPct val="100000"/>
              </a:lnSpc>
              <a:spcBef>
                <a:spcPts val="0"/>
              </a:spcBef>
              <a:spcAft>
                <a:spcPts val="600"/>
              </a:spcAft>
              <a:buClr>
                <a:prstClr val="black">
                  <a:lumMod val="65000"/>
                  <a:lumOff val="35000"/>
                </a:prstClr>
              </a:buClr>
              <a:buSzPct val="140000"/>
              <a:buFontTx/>
              <a:buBlip>
                <a:blip r:embed="rId3"/>
              </a:buBlip>
              <a:tabLst/>
              <a:defRPr/>
            </a:pPr>
            <a:r>
              <a:rPr kumimoji="0" lang="en-US" sz="2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Families can choose their preferred language.</a:t>
            </a:r>
          </a:p>
          <a:p>
            <a:pPr marL="0" marR="0" lvl="0" indent="0" algn="l" defTabSz="914400" rtl="0" eaLnBrk="1" fontAlgn="auto" latinLnBrk="0" hangingPunct="1">
              <a:lnSpc>
                <a:spcPct val="100000"/>
              </a:lnSpc>
              <a:spcBef>
                <a:spcPts val="0"/>
              </a:spcBef>
              <a:spcAft>
                <a:spcPts val="600"/>
              </a:spcAft>
              <a:buClr>
                <a:prstClr val="black">
                  <a:lumMod val="65000"/>
                  <a:lumOff val="35000"/>
                </a:prstClr>
              </a:buClr>
              <a:buSzPct val="140000"/>
              <a:buFontTx/>
              <a:buNone/>
              <a:tabLst/>
              <a:defRPr/>
            </a:pPr>
            <a:endParaRPr kumimoji="0" lang="en-US" sz="2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endParaRPr>
          </a:p>
        </p:txBody>
      </p:sp>
      <p:pic>
        <p:nvPicPr>
          <p:cNvPr id="5" name="Picture 4"/>
          <p:cNvPicPr>
            <a:picLocks noChangeAspect="1"/>
          </p:cNvPicPr>
          <p:nvPr/>
        </p:nvPicPr>
        <p:blipFill rotWithShape="1">
          <a:blip r:embed="rId4"/>
          <a:srcRect l="5425" r="7804"/>
          <a:stretch/>
        </p:blipFill>
        <p:spPr>
          <a:xfrm>
            <a:off x="4030173" y="1354103"/>
            <a:ext cx="8161827" cy="5002247"/>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 name="Picture 2"/>
          <p:cNvPicPr>
            <a:picLocks noChangeAspect="1"/>
          </p:cNvPicPr>
          <p:nvPr/>
        </p:nvPicPr>
        <p:blipFill rotWithShape="1">
          <a:blip r:embed="rId5"/>
          <a:srcRect l="37105" r="3641" b="13246"/>
          <a:stretch/>
        </p:blipFill>
        <p:spPr>
          <a:xfrm>
            <a:off x="3986787" y="1258432"/>
            <a:ext cx="8205213" cy="5302025"/>
          </a:xfrm>
          <a:prstGeom prst="rect">
            <a:avLst/>
          </a:prstGeom>
        </p:spPr>
      </p:pic>
    </p:spTree>
    <p:extLst>
      <p:ext uri="{BB962C8B-B14F-4D97-AF65-F5344CB8AC3E}">
        <p14:creationId xmlns:p14="http://schemas.microsoft.com/office/powerpoint/2010/main" val="252133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288167" y="121386"/>
            <a:ext cx="11615666" cy="926170"/>
          </a:xfrm>
        </p:spPr>
        <p:txBody>
          <a:bodyPr anchor="ctr">
            <a:noAutofit/>
          </a:bodyPr>
          <a:lstStyle/>
          <a:p>
            <a:pPr algn="l">
              <a:lnSpc>
                <a:spcPct val="100000"/>
              </a:lnSpc>
              <a:spcBef>
                <a:spcPts val="0"/>
              </a:spcBef>
              <a:tabLst>
                <a:tab pos="10337800" algn="l"/>
              </a:tabLst>
            </a:pPr>
            <a:r>
              <a:rPr lang="en-US" sz="4000" b="1" dirty="0">
                <a:solidFill>
                  <a:schemeClr val="bg1"/>
                </a:solidFill>
                <a:latin typeface="Gill Sans MT" panose="020B0502020104020203" pitchFamily="34" charset="0"/>
              </a:rPr>
              <a:t>Explore Schools and Programs in MySchools</a:t>
            </a:r>
          </a:p>
        </p:txBody>
      </p:sp>
      <p:sp>
        <p:nvSpPr>
          <p:cNvPr id="9" name="Rectangle 8"/>
          <p:cNvSpPr/>
          <p:nvPr/>
        </p:nvSpPr>
        <p:spPr>
          <a:xfrm>
            <a:off x="143102" y="1663945"/>
            <a:ext cx="3444916" cy="4047262"/>
          </a:xfrm>
          <a:prstGeom prst="rect">
            <a:avLst/>
          </a:prstGeom>
        </p:spPr>
        <p:txBody>
          <a:bodyPr wrap="square">
            <a:spAutoFit/>
          </a:bodyPr>
          <a:lstStyle/>
          <a:p>
            <a:pPr marL="571500" marR="0" lvl="0" indent="-571500" algn="l" defTabSz="914400" rtl="0" eaLnBrk="1" fontAlgn="auto" latinLnBrk="0" hangingPunct="1">
              <a:lnSpc>
                <a:spcPct val="100000"/>
              </a:lnSpc>
              <a:spcBef>
                <a:spcPts val="0"/>
              </a:spcBef>
              <a:spcAft>
                <a:spcPts val="600"/>
              </a:spcAft>
              <a:buClr>
                <a:prstClr val="black">
                  <a:lumMod val="65000"/>
                  <a:lumOff val="35000"/>
                </a:prstClr>
              </a:buClr>
              <a:buSzPct val="140000"/>
              <a:buFontTx/>
              <a:buBlip>
                <a:blip r:embed="rId3"/>
              </a:buBlip>
              <a:tabLst/>
              <a:defRPr/>
            </a:pPr>
            <a:r>
              <a:rPr kumimoji="0" lang="en-US" sz="2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To view the searchable, online directory, go to </a:t>
            </a:r>
            <a:r>
              <a:rPr kumimoji="0" lang="en-US" sz="2800" b="1"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Arial" panose="020B0604020202020204" pitchFamily="34" charset="0"/>
              </a:rPr>
              <a:t>myschools.nyc</a:t>
            </a:r>
            <a:r>
              <a:rPr kumimoji="0" lang="en-US" sz="28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 </a:t>
            </a:r>
            <a:r>
              <a:rPr kumimoji="0" lang="en-US" sz="2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and scroll all the way to the bottom</a:t>
            </a:r>
          </a:p>
          <a:p>
            <a:pPr marL="571500" marR="0" lvl="0" indent="-571500" algn="l" defTabSz="914400" rtl="0" eaLnBrk="1" fontAlgn="auto" latinLnBrk="0" hangingPunct="1">
              <a:lnSpc>
                <a:spcPct val="100000"/>
              </a:lnSpc>
              <a:spcBef>
                <a:spcPts val="0"/>
              </a:spcBef>
              <a:spcAft>
                <a:spcPts val="600"/>
              </a:spcAft>
              <a:buClr>
                <a:prstClr val="black">
                  <a:lumMod val="65000"/>
                  <a:lumOff val="35000"/>
                </a:prstClr>
              </a:buClr>
              <a:buSzPct val="140000"/>
              <a:buFontTx/>
              <a:buBlip>
                <a:blip r:embed="rId3"/>
              </a:buBlip>
              <a:tabLst/>
              <a:defRPr/>
            </a:pPr>
            <a:r>
              <a:rPr kumimoji="0" lang="en-US" sz="2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Click on “Start Browsing”</a:t>
            </a:r>
          </a:p>
        </p:txBody>
      </p:sp>
      <p:pic>
        <p:nvPicPr>
          <p:cNvPr id="5" name="Picture 4"/>
          <p:cNvPicPr>
            <a:picLocks noChangeAspect="1"/>
          </p:cNvPicPr>
          <p:nvPr/>
        </p:nvPicPr>
        <p:blipFill rotWithShape="1">
          <a:blip r:embed="rId4"/>
          <a:srcRect l="5425" r="7804"/>
          <a:stretch/>
        </p:blipFill>
        <p:spPr>
          <a:xfrm>
            <a:off x="3753478" y="1281797"/>
            <a:ext cx="8161827" cy="5002247"/>
          </a:xfrm>
          <a:prstGeom prst="rect">
            <a:avLst/>
          </a:prstGeom>
        </p:spPr>
      </p:pic>
      <p:pic>
        <p:nvPicPr>
          <p:cNvPr id="6" name="Picture 5"/>
          <p:cNvPicPr>
            <a:picLocks noChangeAspect="1"/>
          </p:cNvPicPr>
          <p:nvPr/>
        </p:nvPicPr>
        <p:blipFill rotWithShape="1">
          <a:blip r:embed="rId5"/>
          <a:srcRect l="13299" t="7083" r="11634"/>
          <a:stretch/>
        </p:blipFill>
        <p:spPr>
          <a:xfrm>
            <a:off x="3576542" y="1856935"/>
            <a:ext cx="8515697" cy="3349592"/>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4703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288167" y="121386"/>
            <a:ext cx="11615666" cy="926170"/>
          </a:xfrm>
        </p:spPr>
        <p:txBody>
          <a:bodyPr anchor="ctr">
            <a:noAutofit/>
          </a:bodyPr>
          <a:lstStyle/>
          <a:p>
            <a:pPr algn="l">
              <a:lnSpc>
                <a:spcPct val="100000"/>
              </a:lnSpc>
              <a:spcBef>
                <a:spcPts val="0"/>
              </a:spcBef>
              <a:tabLst>
                <a:tab pos="10337800" algn="l"/>
              </a:tabLst>
            </a:pPr>
            <a:r>
              <a:rPr lang="en-US" sz="4000" b="1" dirty="0">
                <a:solidFill>
                  <a:schemeClr val="bg1"/>
                </a:solidFill>
                <a:latin typeface="Gill Sans MT" panose="020B0502020104020203" pitchFamily="34" charset="0"/>
              </a:rPr>
              <a:t>Explore Schools and Programs in MySchools</a:t>
            </a:r>
          </a:p>
        </p:txBody>
      </p:sp>
      <p:pic>
        <p:nvPicPr>
          <p:cNvPr id="3" name="Picture 2"/>
          <p:cNvPicPr>
            <a:picLocks noChangeAspect="1"/>
          </p:cNvPicPr>
          <p:nvPr/>
        </p:nvPicPr>
        <p:blipFill rotWithShape="1">
          <a:blip r:embed="rId3"/>
          <a:srcRect r="5604"/>
          <a:stretch/>
        </p:blipFill>
        <p:spPr>
          <a:xfrm>
            <a:off x="3819159" y="1040704"/>
            <a:ext cx="8228758" cy="5688285"/>
          </a:xfrm>
          <a:prstGeom prst="rect">
            <a:avLst/>
          </a:prstGeom>
        </p:spPr>
      </p:pic>
      <p:sp>
        <p:nvSpPr>
          <p:cNvPr id="9" name="Rectangle 8"/>
          <p:cNvSpPr/>
          <p:nvPr/>
        </p:nvSpPr>
        <p:spPr>
          <a:xfrm>
            <a:off x="175625" y="1549133"/>
            <a:ext cx="3355366" cy="3262432"/>
          </a:xfrm>
          <a:prstGeom prst="rect">
            <a:avLst/>
          </a:prstGeom>
        </p:spPr>
        <p:txBody>
          <a:bodyPr wrap="square">
            <a:spAutoFit/>
          </a:bodyPr>
          <a:lstStyle/>
          <a:p>
            <a:pPr marL="571500" marR="0" lvl="0" indent="-571500" algn="l" defTabSz="914400" rtl="0" eaLnBrk="1" fontAlgn="auto" latinLnBrk="0" hangingPunct="1">
              <a:lnSpc>
                <a:spcPct val="100000"/>
              </a:lnSpc>
              <a:spcBef>
                <a:spcPts val="0"/>
              </a:spcBef>
              <a:spcAft>
                <a:spcPts val="600"/>
              </a:spcAft>
              <a:buClr>
                <a:prstClr val="black">
                  <a:lumMod val="65000"/>
                  <a:lumOff val="35000"/>
                </a:prstClr>
              </a:buClr>
              <a:buSzPct val="140000"/>
              <a:buFontTx/>
              <a:buBlip>
                <a:blip r:embed="rId4"/>
              </a:buBlip>
              <a:tabLst/>
              <a:defRPr/>
            </a:pPr>
            <a:r>
              <a:rPr kumimoji="0" lang="en-US" sz="2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Use the search box.</a:t>
            </a:r>
          </a:p>
          <a:p>
            <a:pPr marL="571500" marR="0" lvl="0" indent="-571500" algn="l" defTabSz="914400" rtl="0" eaLnBrk="1" fontAlgn="auto" latinLnBrk="0" hangingPunct="1">
              <a:lnSpc>
                <a:spcPct val="100000"/>
              </a:lnSpc>
              <a:spcBef>
                <a:spcPts val="0"/>
              </a:spcBef>
              <a:spcAft>
                <a:spcPts val="600"/>
              </a:spcAft>
              <a:buClr>
                <a:prstClr val="black">
                  <a:lumMod val="65000"/>
                  <a:lumOff val="35000"/>
                </a:prstClr>
              </a:buClr>
              <a:buSzPct val="140000"/>
              <a:buFontTx/>
              <a:buBlip>
                <a:blip r:embed="rId4"/>
              </a:buBlip>
              <a:tabLst/>
              <a:defRPr/>
            </a:pPr>
            <a:r>
              <a:rPr kumimoji="0" lang="en-US" sz="2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Enter your child’s address to see schools near home.</a:t>
            </a:r>
          </a:p>
          <a:p>
            <a:pPr marL="571500" marR="0" lvl="0" indent="-571500" algn="l" defTabSz="914400" rtl="0" eaLnBrk="1" fontAlgn="auto" latinLnBrk="0" hangingPunct="1">
              <a:lnSpc>
                <a:spcPct val="100000"/>
              </a:lnSpc>
              <a:spcBef>
                <a:spcPts val="0"/>
              </a:spcBef>
              <a:spcAft>
                <a:spcPts val="600"/>
              </a:spcAft>
              <a:buClr>
                <a:prstClr val="black">
                  <a:lumMod val="65000"/>
                  <a:lumOff val="35000"/>
                </a:prstClr>
              </a:buClr>
              <a:buSzPct val="140000"/>
              <a:buFontTx/>
              <a:buBlip>
                <a:blip r:embed="rId4"/>
              </a:buBlip>
              <a:tabLst/>
              <a:defRPr/>
            </a:pPr>
            <a:endParaRPr kumimoji="0" lang="en-US" sz="2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48266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288167" y="121386"/>
            <a:ext cx="11615666" cy="926170"/>
          </a:xfrm>
        </p:spPr>
        <p:txBody>
          <a:bodyPr anchor="ctr">
            <a:noAutofit/>
          </a:bodyPr>
          <a:lstStyle/>
          <a:p>
            <a:pPr algn="l">
              <a:lnSpc>
                <a:spcPct val="100000"/>
              </a:lnSpc>
              <a:spcBef>
                <a:spcPts val="0"/>
              </a:spcBef>
              <a:tabLst>
                <a:tab pos="10337800" algn="l"/>
              </a:tabLst>
            </a:pPr>
            <a:r>
              <a:rPr lang="en-US" sz="4000" b="1" dirty="0">
                <a:solidFill>
                  <a:schemeClr val="bg1"/>
                </a:solidFill>
                <a:latin typeface="Gill Sans MT" panose="020B0502020104020203" pitchFamily="34" charset="0"/>
              </a:rPr>
              <a:t>Narrow your search</a:t>
            </a:r>
          </a:p>
        </p:txBody>
      </p:sp>
      <p:grpSp>
        <p:nvGrpSpPr>
          <p:cNvPr id="2" name="Group 1"/>
          <p:cNvGrpSpPr/>
          <p:nvPr/>
        </p:nvGrpSpPr>
        <p:grpSpPr>
          <a:xfrm>
            <a:off x="3446585" y="1047556"/>
            <a:ext cx="7526215" cy="5810444"/>
            <a:chOff x="1854200" y="1490711"/>
            <a:chExt cx="6162749" cy="4884689"/>
          </a:xfrm>
        </p:grpSpPr>
        <p:pic>
          <p:nvPicPr>
            <p:cNvPr id="35" name="Picture 34"/>
            <p:cNvPicPr>
              <a:picLocks noChangeAspect="1"/>
            </p:cNvPicPr>
            <p:nvPr/>
          </p:nvPicPr>
          <p:blipFill rotWithShape="1">
            <a:blip r:embed="rId3"/>
            <a:srcRect l="1" r="39644"/>
            <a:stretch/>
          </p:blipFill>
          <p:spPr>
            <a:xfrm>
              <a:off x="1854200" y="1490711"/>
              <a:ext cx="6162749" cy="4884689"/>
            </a:xfrm>
            <a:prstGeom prst="rect">
              <a:avLst/>
            </a:prstGeom>
          </p:spPr>
        </p:pic>
        <p:pic>
          <p:nvPicPr>
            <p:cNvPr id="34" name="Picture 33"/>
            <p:cNvPicPr>
              <a:picLocks noChangeAspect="1"/>
            </p:cNvPicPr>
            <p:nvPr/>
          </p:nvPicPr>
          <p:blipFill>
            <a:blip r:embed="rId4"/>
            <a:stretch>
              <a:fillRect/>
            </a:stretch>
          </p:blipFill>
          <p:spPr>
            <a:xfrm>
              <a:off x="3460750" y="1491254"/>
              <a:ext cx="1123950" cy="209550"/>
            </a:xfrm>
            <a:prstGeom prst="rect">
              <a:avLst/>
            </a:prstGeom>
          </p:spPr>
        </p:pic>
      </p:grpSp>
      <p:sp>
        <p:nvSpPr>
          <p:cNvPr id="7" name="Rectangle 6"/>
          <p:cNvSpPr/>
          <p:nvPr/>
        </p:nvSpPr>
        <p:spPr>
          <a:xfrm>
            <a:off x="288168" y="1594479"/>
            <a:ext cx="3158417" cy="2708434"/>
          </a:xfrm>
          <a:prstGeom prst="rect">
            <a:avLst/>
          </a:prstGeom>
        </p:spPr>
        <p:txBody>
          <a:bodyPr wrap="square">
            <a:spAutoFit/>
          </a:bodyPr>
          <a:lstStyle/>
          <a:p>
            <a:pPr marL="571500" marR="0" lvl="0" indent="-571500" algn="l" defTabSz="914400" rtl="0" eaLnBrk="1" fontAlgn="auto" latinLnBrk="0" hangingPunct="1">
              <a:lnSpc>
                <a:spcPct val="100000"/>
              </a:lnSpc>
              <a:spcBef>
                <a:spcPts val="0"/>
              </a:spcBef>
              <a:spcAft>
                <a:spcPts val="600"/>
              </a:spcAft>
              <a:buClr>
                <a:prstClr val="black">
                  <a:lumMod val="65000"/>
                  <a:lumOff val="35000"/>
                </a:prstClr>
              </a:buClr>
              <a:buSzPct val="140000"/>
              <a:buFontTx/>
              <a:buBlip>
                <a:blip r:embed="rId5"/>
              </a:buBlip>
              <a:tabLst/>
              <a:defRPr/>
            </a:pPr>
            <a:r>
              <a:rPr kumimoji="0" lang="en-US" sz="30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Subway</a:t>
            </a:r>
            <a:endParaRPr kumimoji="0" lang="en-US" sz="3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endParaRPr>
          </a:p>
          <a:p>
            <a:pPr marL="571500" marR="0" lvl="0" indent="-571500" algn="l" defTabSz="914400" rtl="0" eaLnBrk="1" fontAlgn="auto" latinLnBrk="0" hangingPunct="1">
              <a:lnSpc>
                <a:spcPct val="100000"/>
              </a:lnSpc>
              <a:spcBef>
                <a:spcPts val="0"/>
              </a:spcBef>
              <a:spcAft>
                <a:spcPts val="600"/>
              </a:spcAft>
              <a:buClr>
                <a:prstClr val="black">
                  <a:lumMod val="65000"/>
                  <a:lumOff val="35000"/>
                </a:prstClr>
              </a:buClr>
              <a:buSzPct val="140000"/>
              <a:buFontTx/>
              <a:buBlip>
                <a:blip r:embed="rId5"/>
              </a:buBlip>
              <a:tabLst/>
              <a:defRPr/>
            </a:pPr>
            <a:r>
              <a:rPr kumimoji="0" lang="en-US" sz="30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Size</a:t>
            </a:r>
            <a:r>
              <a:rPr kumimoji="0" lang="en-US" sz="3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 </a:t>
            </a:r>
          </a:p>
          <a:p>
            <a:pPr marL="571500" marR="0" lvl="0" indent="-571500" algn="l" defTabSz="914400" rtl="0" eaLnBrk="1" fontAlgn="auto" latinLnBrk="0" hangingPunct="1">
              <a:lnSpc>
                <a:spcPct val="100000"/>
              </a:lnSpc>
              <a:spcBef>
                <a:spcPts val="0"/>
              </a:spcBef>
              <a:spcAft>
                <a:spcPts val="600"/>
              </a:spcAft>
              <a:buClr>
                <a:prstClr val="black">
                  <a:lumMod val="65000"/>
                  <a:lumOff val="35000"/>
                </a:prstClr>
              </a:buClr>
              <a:buSzPct val="140000"/>
              <a:buFontTx/>
              <a:buBlip>
                <a:blip r:embed="rId5"/>
              </a:buBlip>
              <a:tabLst/>
              <a:defRPr/>
            </a:pPr>
            <a:r>
              <a:rPr kumimoji="0" lang="en-US" sz="30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Sports</a:t>
            </a:r>
            <a:endParaRPr kumimoji="0" lang="en-US" sz="3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endParaRPr>
          </a:p>
          <a:p>
            <a:pPr marL="571500" marR="0" lvl="0" indent="-571500" algn="l" defTabSz="914400" rtl="0" eaLnBrk="1" fontAlgn="auto" latinLnBrk="0" hangingPunct="1">
              <a:lnSpc>
                <a:spcPct val="100000"/>
              </a:lnSpc>
              <a:spcBef>
                <a:spcPts val="0"/>
              </a:spcBef>
              <a:spcAft>
                <a:spcPts val="600"/>
              </a:spcAft>
              <a:buClr>
                <a:prstClr val="black">
                  <a:lumMod val="65000"/>
                  <a:lumOff val="35000"/>
                </a:prstClr>
              </a:buClr>
              <a:buSzPct val="140000"/>
              <a:buFontTx/>
              <a:buBlip>
                <a:blip r:embed="rId5"/>
              </a:buBlip>
              <a:tabLst/>
              <a:defRPr/>
            </a:pPr>
            <a:r>
              <a:rPr kumimoji="0" lang="en-US" sz="30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More Filters</a:t>
            </a:r>
          </a:p>
          <a:p>
            <a:pPr marL="571500" marR="0" lvl="0" indent="-571500" algn="l" defTabSz="914400" rtl="0" eaLnBrk="1" fontAlgn="auto" latinLnBrk="0" hangingPunct="1">
              <a:lnSpc>
                <a:spcPct val="100000"/>
              </a:lnSpc>
              <a:spcBef>
                <a:spcPts val="0"/>
              </a:spcBef>
              <a:spcAft>
                <a:spcPts val="600"/>
              </a:spcAft>
              <a:buClr>
                <a:prstClr val="black">
                  <a:lumMod val="65000"/>
                  <a:lumOff val="35000"/>
                </a:prstClr>
              </a:buClr>
              <a:buSzPct val="140000"/>
              <a:buFontTx/>
              <a:buBlip>
                <a:blip r:embed="rId5"/>
              </a:buBlip>
              <a:tabLst/>
              <a:defRPr/>
            </a:pPr>
            <a:endParaRPr kumimoji="0" lang="en-US" sz="3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endParaRPr>
          </a:p>
        </p:txBody>
      </p:sp>
      <p:pic>
        <p:nvPicPr>
          <p:cNvPr id="3" name="Picture 2"/>
          <p:cNvPicPr>
            <a:picLocks noChangeAspect="1"/>
          </p:cNvPicPr>
          <p:nvPr/>
        </p:nvPicPr>
        <p:blipFill rotWithShape="1">
          <a:blip r:embed="rId6"/>
          <a:srcRect l="3783" r="26207" b="8601"/>
          <a:stretch/>
        </p:blipFill>
        <p:spPr>
          <a:xfrm>
            <a:off x="3573228" y="967879"/>
            <a:ext cx="7027033" cy="5753596"/>
          </a:xfrm>
          <a:prstGeom prst="rect">
            <a:avLst/>
          </a:prstGeom>
        </p:spPr>
      </p:pic>
      <p:pic>
        <p:nvPicPr>
          <p:cNvPr id="5" name="Picture 4"/>
          <p:cNvPicPr>
            <a:picLocks noChangeAspect="1"/>
          </p:cNvPicPr>
          <p:nvPr/>
        </p:nvPicPr>
        <p:blipFill rotWithShape="1">
          <a:blip r:embed="rId7"/>
          <a:srcRect b="15205"/>
          <a:stretch/>
        </p:blipFill>
        <p:spPr>
          <a:xfrm>
            <a:off x="3964013" y="951209"/>
            <a:ext cx="6822517" cy="5770266"/>
          </a:xfrm>
          <a:prstGeom prst="rect">
            <a:avLst/>
          </a:prstGeom>
        </p:spPr>
      </p:pic>
      <p:pic>
        <p:nvPicPr>
          <p:cNvPr id="6" name="Picture 5"/>
          <p:cNvPicPr>
            <a:picLocks noChangeAspect="1"/>
          </p:cNvPicPr>
          <p:nvPr/>
        </p:nvPicPr>
        <p:blipFill rotWithShape="1">
          <a:blip r:embed="rId8"/>
          <a:srcRect b="12895"/>
          <a:stretch/>
        </p:blipFill>
        <p:spPr>
          <a:xfrm>
            <a:off x="3573228" y="951209"/>
            <a:ext cx="7427428" cy="5650897"/>
          </a:xfrm>
          <a:prstGeom prst="rect">
            <a:avLst/>
          </a:prstGeom>
        </p:spPr>
      </p:pic>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7773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Contact Information</a:t>
            </a:r>
          </a:p>
        </p:txBody>
      </p:sp>
      <p:sp>
        <p:nvSpPr>
          <p:cNvPr id="3" name="Content Placeholder 2"/>
          <p:cNvSpPr>
            <a:spLocks noGrp="1"/>
          </p:cNvSpPr>
          <p:nvPr>
            <p:ph idx="1"/>
          </p:nvPr>
        </p:nvSpPr>
        <p:spPr/>
        <p:txBody>
          <a:bodyPr>
            <a:normAutofit fontScale="77500" lnSpcReduction="20000"/>
          </a:bodyPr>
          <a:lstStyle/>
          <a:p>
            <a:pPr marL="0" indent="0" algn="ctr">
              <a:buNone/>
            </a:pPr>
            <a:r>
              <a:rPr lang="en-US" sz="7100" dirty="0" err="1"/>
              <a:t>Neferteria</a:t>
            </a:r>
            <a:r>
              <a:rPr lang="en-US" sz="7100" dirty="0"/>
              <a:t> Dante</a:t>
            </a:r>
          </a:p>
          <a:p>
            <a:pPr marL="0" indent="0" algn="ctr">
              <a:buNone/>
            </a:pPr>
            <a:r>
              <a:rPr lang="en-US" sz="7100" dirty="0"/>
              <a:t>Guidance Counselor</a:t>
            </a:r>
          </a:p>
          <a:p>
            <a:pPr algn="ctr"/>
            <a:endParaRPr lang="en-US" sz="5400" dirty="0"/>
          </a:p>
          <a:p>
            <a:pPr marL="0" indent="0" algn="ctr">
              <a:buNone/>
            </a:pPr>
            <a:r>
              <a:rPr lang="en-US" sz="5400" dirty="0">
                <a:hlinkClick r:id="rId2"/>
              </a:rPr>
              <a:t>Ndante@schools.nyc.gov</a:t>
            </a:r>
            <a:endParaRPr lang="en-US" sz="5400" dirty="0"/>
          </a:p>
          <a:p>
            <a:pPr marL="0" indent="0" algn="ctr">
              <a:buNone/>
            </a:pPr>
            <a:endParaRPr lang="en-US" sz="5400" dirty="0"/>
          </a:p>
          <a:p>
            <a:pPr marL="0" indent="0" algn="ctr">
              <a:buNone/>
            </a:pPr>
            <a:endParaRPr lang="en-US" sz="5400" dirty="0"/>
          </a:p>
          <a:p>
            <a:pPr marL="0" indent="0" algn="ctr">
              <a:buNone/>
            </a:pPr>
            <a:r>
              <a:rPr lang="en-US" sz="5400" dirty="0"/>
              <a:t>www.181guidance.weebly.com</a:t>
            </a:r>
          </a:p>
        </p:txBody>
      </p:sp>
    </p:spTree>
    <p:extLst>
      <p:ext uri="{BB962C8B-B14F-4D97-AF65-F5344CB8AC3E}">
        <p14:creationId xmlns:p14="http://schemas.microsoft.com/office/powerpoint/2010/main" val="574689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262002"/>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288167" y="121386"/>
            <a:ext cx="3700676" cy="926170"/>
          </a:xfrm>
        </p:spPr>
        <p:txBody>
          <a:bodyPr anchor="ctr">
            <a:noAutofit/>
          </a:bodyPr>
          <a:lstStyle/>
          <a:p>
            <a:pPr algn="l">
              <a:lnSpc>
                <a:spcPct val="100000"/>
              </a:lnSpc>
              <a:spcBef>
                <a:spcPts val="0"/>
              </a:spcBef>
              <a:tabLst>
                <a:tab pos="10337800" algn="l"/>
              </a:tabLst>
            </a:pPr>
            <a:r>
              <a:rPr lang="en-US" sz="4000" b="1" dirty="0">
                <a:solidFill>
                  <a:schemeClr val="bg1"/>
                </a:solidFill>
                <a:latin typeface="Gill Sans MT" panose="020B0502020104020203" pitchFamily="34" charset="0"/>
              </a:rPr>
              <a:t>Learn about Schools</a:t>
            </a:r>
          </a:p>
        </p:txBody>
      </p:sp>
      <p:sp>
        <p:nvSpPr>
          <p:cNvPr id="7" name="Rectangle 6"/>
          <p:cNvSpPr/>
          <p:nvPr/>
        </p:nvSpPr>
        <p:spPr>
          <a:xfrm>
            <a:off x="171509" y="1351570"/>
            <a:ext cx="3090031" cy="195438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
                <a:prstClr val="black">
                  <a:lumMod val="65000"/>
                  <a:lumOff val="35000"/>
                </a:prstClr>
              </a:buClr>
              <a:buSzPct val="140000"/>
              <a:buFontTx/>
              <a:buNone/>
              <a:tabLst/>
              <a:defRPr/>
            </a:pPr>
            <a:r>
              <a:rPr kumimoji="0" lang="en-US" sz="2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Click the name of a school to read more about it.</a:t>
            </a:r>
          </a:p>
          <a:p>
            <a:pPr marL="571500" marR="0" lvl="0" indent="-571500" algn="l" defTabSz="914400" rtl="0" eaLnBrk="1" fontAlgn="auto" latinLnBrk="0" hangingPunct="1">
              <a:lnSpc>
                <a:spcPct val="100000"/>
              </a:lnSpc>
              <a:spcBef>
                <a:spcPts val="0"/>
              </a:spcBef>
              <a:spcAft>
                <a:spcPts val="600"/>
              </a:spcAft>
              <a:buClr>
                <a:prstClr val="black">
                  <a:lumMod val="65000"/>
                  <a:lumOff val="35000"/>
                </a:prstClr>
              </a:buClr>
              <a:buSzPct val="140000"/>
              <a:buFontTx/>
              <a:buBlip>
                <a:blip r:embed="rId3"/>
              </a:buBlip>
              <a:tabLst/>
              <a:defRPr/>
            </a:pPr>
            <a:endParaRPr kumimoji="0" lang="en-US" sz="3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endParaRPr>
          </a:p>
        </p:txBody>
      </p:sp>
      <p:sp>
        <p:nvSpPr>
          <p:cNvPr id="10" name="Title 1"/>
          <p:cNvSpPr txBox="1">
            <a:spLocks/>
          </p:cNvSpPr>
          <p:nvPr/>
        </p:nvSpPr>
        <p:spPr>
          <a:xfrm>
            <a:off x="926414" y="2728203"/>
            <a:ext cx="1827712" cy="694509"/>
          </a:xfrm>
          <a:prstGeom prst="rect">
            <a:avLst/>
          </a:prstGeom>
        </p:spPr>
        <p:txBody>
          <a:bodyPr vert="horz" lIns="91440" tIns="45720" rIns="91440" bIns="45720" rtlCol="0" anchor="ctr">
            <a:noAutofit/>
          </a:bodyPr>
          <a:lstStyle>
            <a:defPPr>
              <a:defRPr lang="en-US"/>
            </a:defPPr>
            <a:lvl1pPr>
              <a:spcBef>
                <a:spcPct val="0"/>
              </a:spcBef>
              <a:buNone/>
              <a:defRPr sz="3000" b="1" cap="all">
                <a:solidFill>
                  <a:srgbClr val="302169"/>
                </a:solidFill>
                <a:latin typeface="Franklin Gothic Demi" panose="020B0703020102020204"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j-ea"/>
                <a:cs typeface="Arial" pitchFamily="34" charset="0"/>
              </a:rPr>
              <a:t>Location</a:t>
            </a:r>
            <a:endParaRPr kumimoji="0" lang="en-US" sz="2800" b="1"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j-ea"/>
              <a:cs typeface="Arial" pitchFamily="34" charset="0"/>
            </a:endParaRPr>
          </a:p>
        </p:txBody>
      </p:sp>
      <p:sp>
        <p:nvSpPr>
          <p:cNvPr id="11" name="Title 1"/>
          <p:cNvSpPr txBox="1">
            <a:spLocks/>
          </p:cNvSpPr>
          <p:nvPr/>
        </p:nvSpPr>
        <p:spPr>
          <a:xfrm>
            <a:off x="210289" y="3430159"/>
            <a:ext cx="3337523" cy="4564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j-ea"/>
                <a:cs typeface="Arial" pitchFamily="34" charset="0"/>
              </a:rPr>
              <a:t>Size and Schedule</a:t>
            </a:r>
          </a:p>
        </p:txBody>
      </p:sp>
      <p:cxnSp>
        <p:nvCxnSpPr>
          <p:cNvPr id="16" name="Straight Connector 15"/>
          <p:cNvCxnSpPr/>
          <p:nvPr/>
        </p:nvCxnSpPr>
        <p:spPr>
          <a:xfrm flipH="1">
            <a:off x="2553305" y="1522210"/>
            <a:ext cx="1641599" cy="1547761"/>
          </a:xfrm>
          <a:prstGeom prst="line">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2" name="Title 1"/>
          <p:cNvSpPr txBox="1">
            <a:spLocks/>
          </p:cNvSpPr>
          <p:nvPr/>
        </p:nvSpPr>
        <p:spPr>
          <a:xfrm>
            <a:off x="8652633" y="1192006"/>
            <a:ext cx="3251200" cy="937418"/>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j-ea"/>
                <a:cs typeface="Arial" pitchFamily="34" charset="0"/>
              </a:rPr>
              <a:t>Map shows school and home</a:t>
            </a:r>
          </a:p>
        </p:txBody>
      </p:sp>
      <p:sp>
        <p:nvSpPr>
          <p:cNvPr id="44" name="Title 1"/>
          <p:cNvSpPr txBox="1">
            <a:spLocks/>
          </p:cNvSpPr>
          <p:nvPr/>
        </p:nvSpPr>
        <p:spPr>
          <a:xfrm>
            <a:off x="181556" y="4515979"/>
            <a:ext cx="2218561" cy="3706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600" b="1"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j-ea"/>
                <a:cs typeface="Arial" pitchFamily="34" charset="0"/>
              </a:rPr>
              <a:t>Academics</a:t>
            </a:r>
            <a:endParaRPr kumimoji="0" lang="en-US" sz="2600" b="1"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j-ea"/>
              <a:cs typeface="Arial" pitchFamily="34" charset="0"/>
            </a:endParaRPr>
          </a:p>
        </p:txBody>
      </p:sp>
      <p:sp>
        <p:nvSpPr>
          <p:cNvPr id="45" name="Title 1"/>
          <p:cNvSpPr txBox="1">
            <a:spLocks/>
          </p:cNvSpPr>
          <p:nvPr/>
        </p:nvSpPr>
        <p:spPr>
          <a:xfrm>
            <a:off x="104267" y="4037211"/>
            <a:ext cx="3901732" cy="3658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600" b="1"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j-ea"/>
                <a:cs typeface="Arial" pitchFamily="34" charset="0"/>
              </a:rPr>
              <a:t>School Performance</a:t>
            </a:r>
            <a:endParaRPr kumimoji="0" lang="en-US" sz="2600" b="1"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j-ea"/>
              <a:cs typeface="Arial" pitchFamily="34" charset="0"/>
            </a:endParaRPr>
          </a:p>
        </p:txBody>
      </p:sp>
      <p:sp>
        <p:nvSpPr>
          <p:cNvPr id="46" name="Rectangle 45"/>
          <p:cNvSpPr/>
          <p:nvPr/>
        </p:nvSpPr>
        <p:spPr>
          <a:xfrm>
            <a:off x="403566" y="5019296"/>
            <a:ext cx="1646605" cy="49244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600" b="1"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rPr>
              <a:t>Activities</a:t>
            </a:r>
            <a:endParaRPr kumimoji="0" lang="en-US" sz="26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mn-cs"/>
            </a:endParaRPr>
          </a:p>
        </p:txBody>
      </p:sp>
      <p:sp>
        <p:nvSpPr>
          <p:cNvPr id="47" name="Rectangle 46"/>
          <p:cNvSpPr/>
          <p:nvPr/>
        </p:nvSpPr>
        <p:spPr>
          <a:xfrm>
            <a:off x="288167" y="6084883"/>
            <a:ext cx="2105063" cy="49244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600" b="1"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rPr>
              <a:t>Accessibility</a:t>
            </a:r>
            <a:endParaRPr kumimoji="0" lang="en-US" sz="26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mn-cs"/>
            </a:endParaRPr>
          </a:p>
        </p:txBody>
      </p:sp>
      <p:sp>
        <p:nvSpPr>
          <p:cNvPr id="61" name="Rectangle 60"/>
          <p:cNvSpPr/>
          <p:nvPr/>
        </p:nvSpPr>
        <p:spPr>
          <a:xfrm>
            <a:off x="162967" y="5552089"/>
            <a:ext cx="2580835" cy="49244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600" b="1"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rPr>
              <a:t>Other features</a:t>
            </a:r>
            <a:endParaRPr kumimoji="0" lang="en-US" sz="26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mn-cs"/>
            </a:endParaRPr>
          </a:p>
        </p:txBody>
      </p:sp>
      <p:cxnSp>
        <p:nvCxnSpPr>
          <p:cNvPr id="62" name="Straight Connector 61"/>
          <p:cNvCxnSpPr/>
          <p:nvPr/>
        </p:nvCxnSpPr>
        <p:spPr>
          <a:xfrm flipH="1" flipV="1">
            <a:off x="10278327" y="2089209"/>
            <a:ext cx="679959" cy="1028868"/>
          </a:xfrm>
          <a:prstGeom prst="line">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7" name="Picture 36"/>
          <p:cNvPicPr>
            <a:picLocks noChangeAspect="1"/>
          </p:cNvPicPr>
          <p:nvPr/>
        </p:nvPicPr>
        <p:blipFill rotWithShape="1">
          <a:blip r:embed="rId4"/>
          <a:srcRect r="2441"/>
          <a:stretch/>
        </p:blipFill>
        <p:spPr>
          <a:xfrm>
            <a:off x="3967845" y="252948"/>
            <a:ext cx="8166554" cy="6470714"/>
          </a:xfrm>
          <a:prstGeom prst="rect">
            <a:avLst/>
          </a:prstGeom>
        </p:spPr>
      </p:pic>
      <p:cxnSp>
        <p:nvCxnSpPr>
          <p:cNvPr id="15" name="Straight Connector 14"/>
          <p:cNvCxnSpPr/>
          <p:nvPr/>
        </p:nvCxnSpPr>
        <p:spPr>
          <a:xfrm flipH="1">
            <a:off x="4194903" y="1351570"/>
            <a:ext cx="6983" cy="409258"/>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194903" y="2686245"/>
            <a:ext cx="2711" cy="515288"/>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199314" y="2935353"/>
            <a:ext cx="988607" cy="590543"/>
          </a:xfrm>
          <a:prstGeom prst="line">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endCxn id="47" idx="3"/>
          </p:cNvCxnSpPr>
          <p:nvPr/>
        </p:nvCxnSpPr>
        <p:spPr>
          <a:xfrm flipH="1" flipV="1">
            <a:off x="2393230" y="6331105"/>
            <a:ext cx="1808656" cy="246221"/>
          </a:xfrm>
          <a:prstGeom prst="line">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2670918" y="5875210"/>
            <a:ext cx="1517003" cy="364150"/>
          </a:xfrm>
          <a:prstGeom prst="line">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46" idx="3"/>
          </p:cNvCxnSpPr>
          <p:nvPr/>
        </p:nvCxnSpPr>
        <p:spPr>
          <a:xfrm flipH="1" flipV="1">
            <a:off x="2050171" y="5265518"/>
            <a:ext cx="2137751" cy="695939"/>
          </a:xfrm>
          <a:prstGeom prst="line">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2182130" y="4735801"/>
            <a:ext cx="2005791" cy="892921"/>
          </a:xfrm>
          <a:prstGeom prst="line">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114929" y="4385665"/>
            <a:ext cx="1072992" cy="865018"/>
          </a:xfrm>
          <a:prstGeom prst="line">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8766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a:spLocks noGrp="1"/>
          </p:cNvSpPr>
          <p:nvPr>
            <p:ph type="subTitle" idx="1"/>
          </p:nvPr>
        </p:nvSpPr>
        <p:spPr>
          <a:xfrm>
            <a:off x="288167" y="121386"/>
            <a:ext cx="11615666" cy="926170"/>
          </a:xfrm>
        </p:spPr>
        <p:txBody>
          <a:bodyPr anchor="ctr">
            <a:noAutofit/>
          </a:bodyPr>
          <a:lstStyle/>
          <a:p>
            <a:pPr algn="l">
              <a:lnSpc>
                <a:spcPct val="100000"/>
              </a:lnSpc>
              <a:spcBef>
                <a:spcPts val="0"/>
              </a:spcBef>
              <a:tabLst>
                <a:tab pos="10337800" algn="l"/>
              </a:tabLst>
            </a:pPr>
            <a:r>
              <a:rPr lang="en-US" sz="4000" b="1" dirty="0">
                <a:solidFill>
                  <a:schemeClr val="bg1"/>
                </a:solidFill>
                <a:latin typeface="Gill Sans MT" panose="020B0502020104020203" pitchFamily="34" charset="0"/>
              </a:rPr>
              <a:t>Types of Schools to Consider</a:t>
            </a:r>
          </a:p>
        </p:txBody>
      </p:sp>
      <p:sp>
        <p:nvSpPr>
          <p:cNvPr id="7" name="Rectangle 6"/>
          <p:cNvSpPr/>
          <p:nvPr/>
        </p:nvSpPr>
        <p:spPr>
          <a:xfrm>
            <a:off x="758620" y="1472339"/>
            <a:ext cx="10736694" cy="4001095"/>
          </a:xfrm>
          <a:prstGeom prst="rect">
            <a:avLst/>
          </a:prstGeom>
        </p:spPr>
        <p:txBody>
          <a:bodyPr wrap="square">
            <a:spAutoFit/>
          </a:bodyPr>
          <a:lstStyle/>
          <a:p>
            <a:pPr marL="571500" indent="-571500">
              <a:spcAft>
                <a:spcPts val="600"/>
              </a:spcAft>
              <a:buClr>
                <a:schemeClr val="tx1">
                  <a:lumMod val="65000"/>
                  <a:lumOff val="35000"/>
                </a:schemeClr>
              </a:buClr>
              <a:buSzPct val="140000"/>
              <a:buBlip>
                <a:blip r:embed="rId3"/>
              </a:buBlip>
            </a:pPr>
            <a:r>
              <a:rPr lang="en-US" sz="3200" dirty="0">
                <a:latin typeface="Gill Sans MT" panose="020B0502020104020203" pitchFamily="34" charset="0"/>
                <a:cs typeface="Arial" panose="020B0604020202020204" pitchFamily="34" charset="0"/>
              </a:rPr>
              <a:t>Performing and Visual Arts</a:t>
            </a:r>
          </a:p>
          <a:p>
            <a:pPr marL="571500" indent="-571500">
              <a:spcAft>
                <a:spcPts val="600"/>
              </a:spcAft>
              <a:buClr>
                <a:schemeClr val="tx1">
                  <a:lumMod val="65000"/>
                  <a:lumOff val="35000"/>
                </a:schemeClr>
              </a:buClr>
              <a:buSzPct val="140000"/>
              <a:buBlip>
                <a:blip r:embed="rId3"/>
              </a:buBlip>
            </a:pPr>
            <a:r>
              <a:rPr lang="en-US" sz="3200" dirty="0">
                <a:latin typeface="Gill Sans MT" panose="020B0502020104020203" pitchFamily="34" charset="0"/>
                <a:cs typeface="Arial" panose="020B0604020202020204" pitchFamily="34" charset="0"/>
              </a:rPr>
              <a:t>Career and Technical Education</a:t>
            </a:r>
          </a:p>
          <a:p>
            <a:pPr marL="571500" indent="-571500">
              <a:spcAft>
                <a:spcPts val="600"/>
              </a:spcAft>
              <a:buClr>
                <a:schemeClr val="tx1">
                  <a:lumMod val="65000"/>
                  <a:lumOff val="35000"/>
                </a:schemeClr>
              </a:buClr>
              <a:buSzPct val="140000"/>
              <a:buBlip>
                <a:blip r:embed="rId3"/>
              </a:buBlip>
            </a:pPr>
            <a:r>
              <a:rPr lang="en-US" sz="3200" dirty="0">
                <a:latin typeface="Gill Sans MT" panose="020B0502020104020203" pitchFamily="34" charset="0"/>
                <a:cs typeface="Arial" panose="020B0604020202020204" pitchFamily="34" charset="0"/>
              </a:rPr>
              <a:t>Schools for newly-arrived students who are learning English</a:t>
            </a:r>
          </a:p>
          <a:p>
            <a:pPr marL="571500" indent="-571500">
              <a:spcAft>
                <a:spcPts val="600"/>
              </a:spcAft>
              <a:buClr>
                <a:schemeClr val="tx1">
                  <a:lumMod val="65000"/>
                  <a:lumOff val="35000"/>
                </a:schemeClr>
              </a:buClr>
              <a:buSzPct val="140000"/>
              <a:buBlip>
                <a:blip r:embed="rId3"/>
              </a:buBlip>
            </a:pPr>
            <a:r>
              <a:rPr lang="en-US" sz="3200" dirty="0">
                <a:latin typeface="Gill Sans MT" panose="020B0502020104020203" pitchFamily="34" charset="0"/>
                <a:cs typeface="Arial" panose="020B0604020202020204" pitchFamily="34" charset="0"/>
              </a:rPr>
              <a:t>Performance Assessment Schools</a:t>
            </a:r>
          </a:p>
          <a:p>
            <a:pPr marL="571500" indent="-571500">
              <a:spcAft>
                <a:spcPts val="600"/>
              </a:spcAft>
              <a:buClr>
                <a:schemeClr val="tx1">
                  <a:lumMod val="65000"/>
                  <a:lumOff val="35000"/>
                </a:schemeClr>
              </a:buClr>
              <a:buSzPct val="140000"/>
              <a:buBlip>
                <a:blip r:embed="rId3"/>
              </a:buBlip>
            </a:pPr>
            <a:r>
              <a:rPr lang="en-US" sz="3200" dirty="0">
                <a:latin typeface="Gill Sans MT" panose="020B0502020104020203" pitchFamily="34" charset="0"/>
                <a:cs typeface="Arial" panose="020B0604020202020204" pitchFamily="34" charset="0"/>
              </a:rPr>
              <a:t>Early College</a:t>
            </a:r>
          </a:p>
          <a:p>
            <a:pPr marL="571500" indent="-571500">
              <a:spcAft>
                <a:spcPts val="600"/>
              </a:spcAft>
              <a:buClr>
                <a:schemeClr val="tx1">
                  <a:lumMod val="65000"/>
                  <a:lumOff val="35000"/>
                </a:schemeClr>
              </a:buClr>
              <a:buSzPct val="140000"/>
              <a:buBlip>
                <a:blip r:embed="rId3"/>
              </a:buBlip>
            </a:pPr>
            <a:r>
              <a:rPr lang="en-US" sz="3200" dirty="0">
                <a:latin typeface="Gill Sans MT" panose="020B0502020104020203" pitchFamily="34" charset="0"/>
                <a:cs typeface="Arial" panose="020B0604020202020204" pitchFamily="34" charset="0"/>
              </a:rPr>
              <a:t>Schools with grades 9 – 14 </a:t>
            </a:r>
          </a:p>
          <a:p>
            <a:pPr marL="571500" indent="-571500">
              <a:spcAft>
                <a:spcPts val="600"/>
              </a:spcAft>
              <a:buClr>
                <a:schemeClr val="tx1">
                  <a:lumMod val="65000"/>
                  <a:lumOff val="35000"/>
                </a:schemeClr>
              </a:buClr>
              <a:buSzPct val="140000"/>
              <a:buBlip>
                <a:blip r:embed="rId3"/>
              </a:buBlip>
            </a:pPr>
            <a:r>
              <a:rPr lang="en-US" sz="3200" dirty="0">
                <a:latin typeface="Gill Sans MT" panose="020B0502020104020203" pitchFamily="34" charset="0"/>
                <a:cs typeface="Arial" panose="020B0604020202020204" pitchFamily="34" charset="0"/>
              </a:rPr>
              <a:t>Community Schools</a:t>
            </a:r>
          </a:p>
        </p:txBody>
      </p:sp>
      <p:sp>
        <p:nvSpPr>
          <p:cNvPr id="2" name="Slide Number Placeholder 1"/>
          <p:cNvSpPr>
            <a:spLocks noGrp="1"/>
          </p:cNvSpPr>
          <p:nvPr>
            <p:ph type="sldNum" sz="quarter" idx="12"/>
          </p:nvPr>
        </p:nvSpPr>
        <p:spPr/>
        <p:txBody>
          <a:bodyPr/>
          <a:lstStyle/>
          <a:p>
            <a:fld id="{1F02EB2E-5A0D-4771-A8D5-AEF7204D0608}" type="slidenum">
              <a:rPr lang="en-US" smtClean="0"/>
              <a:t>21</a:t>
            </a:fld>
            <a:endParaRPr lang="en-US"/>
          </a:p>
        </p:txBody>
      </p:sp>
    </p:spTree>
    <p:extLst>
      <p:ext uri="{BB962C8B-B14F-4D97-AF65-F5344CB8AC3E}">
        <p14:creationId xmlns:p14="http://schemas.microsoft.com/office/powerpoint/2010/main" val="3815180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1699"/>
          <a:stretch/>
        </p:blipFill>
        <p:spPr>
          <a:xfrm>
            <a:off x="3010486" y="1402047"/>
            <a:ext cx="9025570" cy="5150056"/>
          </a:xfrm>
          <a:prstGeom prst="rect">
            <a:avLst/>
          </a:prstGeom>
        </p:spPr>
      </p:pic>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288167" y="121386"/>
            <a:ext cx="11615666" cy="926170"/>
          </a:xfrm>
        </p:spPr>
        <p:txBody>
          <a:bodyPr anchor="ctr">
            <a:noAutofit/>
          </a:bodyPr>
          <a:lstStyle/>
          <a:p>
            <a:pPr algn="l">
              <a:lnSpc>
                <a:spcPct val="100000"/>
              </a:lnSpc>
              <a:spcBef>
                <a:spcPts val="0"/>
              </a:spcBef>
              <a:tabLst>
                <a:tab pos="10337800" algn="l"/>
              </a:tabLst>
            </a:pPr>
            <a:r>
              <a:rPr lang="en-US" sz="4000" b="1" dirty="0">
                <a:solidFill>
                  <a:schemeClr val="bg1"/>
                </a:solidFill>
                <a:latin typeface="Gill Sans MT" panose="020B0502020104020203" pitchFamily="34" charset="0"/>
              </a:rPr>
              <a:t>Learn about Programs</a:t>
            </a:r>
          </a:p>
        </p:txBody>
      </p:sp>
      <p:sp>
        <p:nvSpPr>
          <p:cNvPr id="7" name="Rectangle 6"/>
          <p:cNvSpPr/>
          <p:nvPr/>
        </p:nvSpPr>
        <p:spPr>
          <a:xfrm>
            <a:off x="175623" y="1309090"/>
            <a:ext cx="2834863" cy="4324261"/>
          </a:xfrm>
          <a:prstGeom prst="rect">
            <a:avLst/>
          </a:prstGeom>
        </p:spPr>
        <p:txBody>
          <a:bodyPr wrap="square">
            <a:spAutoFit/>
          </a:bodyPr>
          <a:lstStyle/>
          <a:p>
            <a:pPr marL="571500" marR="0" lvl="0" indent="-571500" algn="l" defTabSz="914400" rtl="0" eaLnBrk="1" fontAlgn="auto" latinLnBrk="0" hangingPunct="1">
              <a:lnSpc>
                <a:spcPct val="100000"/>
              </a:lnSpc>
              <a:spcBef>
                <a:spcPts val="0"/>
              </a:spcBef>
              <a:spcAft>
                <a:spcPts val="600"/>
              </a:spcAft>
              <a:buClr>
                <a:prstClr val="black">
                  <a:lumMod val="65000"/>
                  <a:lumOff val="35000"/>
                </a:prstClr>
              </a:buClr>
              <a:buSzPct val="140000"/>
              <a:buFontTx/>
              <a:buBlip>
                <a:blip r:embed="rId4"/>
              </a:buBlip>
              <a:tabLst/>
              <a:defRPr/>
            </a:pPr>
            <a:r>
              <a:rPr kumimoji="0" lang="en-US" sz="3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Like “doorways” to get into the school.</a:t>
            </a:r>
          </a:p>
          <a:p>
            <a:pPr marL="571500" marR="0" lvl="0" indent="-571500" algn="l" defTabSz="914400" rtl="0" eaLnBrk="1" fontAlgn="auto" latinLnBrk="0" hangingPunct="1">
              <a:lnSpc>
                <a:spcPct val="100000"/>
              </a:lnSpc>
              <a:spcBef>
                <a:spcPts val="0"/>
              </a:spcBef>
              <a:spcAft>
                <a:spcPts val="600"/>
              </a:spcAft>
              <a:buClr>
                <a:prstClr val="black">
                  <a:lumMod val="65000"/>
                  <a:lumOff val="35000"/>
                </a:prstClr>
              </a:buClr>
              <a:buSzPct val="140000"/>
              <a:buFontTx/>
              <a:buBlip>
                <a:blip r:embed="rId4"/>
              </a:buBlip>
              <a:tabLst/>
              <a:defRPr/>
            </a:pPr>
            <a:r>
              <a:rPr kumimoji="0" lang="en-US" sz="3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List programs on the high school application.</a:t>
            </a:r>
          </a:p>
        </p:txBody>
      </p:sp>
      <p:cxnSp>
        <p:nvCxnSpPr>
          <p:cNvPr id="15" name="Straight Connector 14"/>
          <p:cNvCxnSpPr/>
          <p:nvPr/>
        </p:nvCxnSpPr>
        <p:spPr>
          <a:xfrm flipH="1">
            <a:off x="6625883" y="1718875"/>
            <a:ext cx="13847" cy="4206544"/>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61" idx="0"/>
          </p:cNvCxnSpPr>
          <p:nvPr/>
        </p:nvCxnSpPr>
        <p:spPr>
          <a:xfrm>
            <a:off x="6639730" y="3587262"/>
            <a:ext cx="3088021" cy="2546252"/>
          </a:xfrm>
          <a:prstGeom prst="line">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7804243" y="6133514"/>
            <a:ext cx="3847015" cy="492443"/>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600" b="1"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rPr>
              <a:t>Programs at this school</a:t>
            </a:r>
            <a:endParaRPr kumimoji="0" lang="en-US" sz="26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98595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288167" y="121386"/>
            <a:ext cx="11615666" cy="926170"/>
          </a:xfrm>
        </p:spPr>
        <p:txBody>
          <a:bodyPr anchor="ctr">
            <a:noAutofit/>
          </a:bodyPr>
          <a:lstStyle/>
          <a:p>
            <a:pPr algn="l">
              <a:lnSpc>
                <a:spcPct val="100000"/>
              </a:lnSpc>
              <a:spcBef>
                <a:spcPts val="0"/>
              </a:spcBef>
              <a:tabLst>
                <a:tab pos="10337800" algn="l"/>
              </a:tabLst>
            </a:pPr>
            <a:r>
              <a:rPr lang="en-US" sz="4000" b="1" dirty="0">
                <a:solidFill>
                  <a:schemeClr val="bg1"/>
                </a:solidFill>
                <a:latin typeface="Gill Sans MT" panose="020B0502020104020203" pitchFamily="34" charset="0"/>
              </a:rPr>
              <a:t>Learn More about Programs</a:t>
            </a:r>
          </a:p>
        </p:txBody>
      </p:sp>
      <p:sp>
        <p:nvSpPr>
          <p:cNvPr id="61" name="Rectangle 60"/>
          <p:cNvSpPr/>
          <p:nvPr/>
        </p:nvSpPr>
        <p:spPr>
          <a:xfrm>
            <a:off x="256137" y="1594555"/>
            <a:ext cx="2764522"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rPr>
              <a:t>Program name and description</a:t>
            </a:r>
            <a:endParaRPr kumimoji="0" lang="en-US" sz="24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 name="Picture 2"/>
          <p:cNvPicPr>
            <a:picLocks noChangeAspect="1"/>
          </p:cNvPicPr>
          <p:nvPr/>
        </p:nvPicPr>
        <p:blipFill rotWithShape="1">
          <a:blip r:embed="rId3"/>
          <a:srcRect l="2193" t="43719" r="40682" b="1814"/>
          <a:stretch/>
        </p:blipFill>
        <p:spPr>
          <a:xfrm>
            <a:off x="3460652" y="1262742"/>
            <a:ext cx="8590671" cy="5482535"/>
          </a:xfrm>
          <a:prstGeom prst="rect">
            <a:avLst/>
          </a:prstGeom>
          <a:ln>
            <a:solidFill>
              <a:schemeClr val="bg1">
                <a:lumMod val="75000"/>
              </a:schemeClr>
            </a:solidFill>
          </a:ln>
        </p:spPr>
      </p:pic>
      <p:cxnSp>
        <p:nvCxnSpPr>
          <p:cNvPr id="16" name="Straight Connector 15"/>
          <p:cNvCxnSpPr/>
          <p:nvPr/>
        </p:nvCxnSpPr>
        <p:spPr>
          <a:xfrm flipH="1" flipV="1">
            <a:off x="2644727" y="2010054"/>
            <a:ext cx="1703365" cy="952606"/>
          </a:xfrm>
          <a:prstGeom prst="line">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348092" y="1697518"/>
            <a:ext cx="9091" cy="2255325"/>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8660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288167" y="121386"/>
            <a:ext cx="11615666" cy="926170"/>
          </a:xfrm>
        </p:spPr>
        <p:txBody>
          <a:bodyPr anchor="ctr">
            <a:noAutofit/>
          </a:bodyPr>
          <a:lstStyle/>
          <a:p>
            <a:pPr algn="l">
              <a:lnSpc>
                <a:spcPct val="100000"/>
              </a:lnSpc>
              <a:spcBef>
                <a:spcPts val="0"/>
              </a:spcBef>
              <a:tabLst>
                <a:tab pos="10337800" algn="l"/>
              </a:tabLst>
            </a:pPr>
            <a:r>
              <a:rPr lang="en-US" sz="3200" b="1" dirty="0">
                <a:solidFill>
                  <a:schemeClr val="bg1"/>
                </a:solidFill>
                <a:latin typeface="Gill Sans MT" panose="020B0502020104020203" pitchFamily="34" charset="0"/>
              </a:rPr>
              <a:t>Program Factors </a:t>
            </a:r>
            <a:r>
              <a:rPr lang="en-US" sz="3200" dirty="0">
                <a:solidFill>
                  <a:schemeClr val="bg1"/>
                </a:solidFill>
                <a:latin typeface="Gill Sans MT" panose="020B0502020104020203" pitchFamily="34" charset="0"/>
              </a:rPr>
              <a:t>that Affect Your Chances of Getting an Offer</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2" name="Picture 1"/>
          <p:cNvPicPr>
            <a:picLocks noChangeAspect="1"/>
          </p:cNvPicPr>
          <p:nvPr/>
        </p:nvPicPr>
        <p:blipFill rotWithShape="1">
          <a:blip r:embed="rId3"/>
          <a:srcRect l="2429" t="50083" r="48141" b="10174"/>
          <a:stretch/>
        </p:blipFill>
        <p:spPr>
          <a:xfrm>
            <a:off x="2419644" y="986064"/>
            <a:ext cx="9484190" cy="5877974"/>
          </a:xfrm>
          <a:prstGeom prst="rect">
            <a:avLst/>
          </a:prstGeom>
          <a:ln>
            <a:solidFill>
              <a:schemeClr val="bg1">
                <a:lumMod val="75000"/>
              </a:schemeClr>
            </a:solidFill>
          </a:ln>
        </p:spPr>
      </p:pic>
      <p:sp>
        <p:nvSpPr>
          <p:cNvPr id="30" name="Rectangle 29"/>
          <p:cNvSpPr/>
          <p:nvPr/>
        </p:nvSpPr>
        <p:spPr>
          <a:xfrm>
            <a:off x="288167" y="5431235"/>
            <a:ext cx="4131427" cy="1107996"/>
          </a:xfrm>
          <a:prstGeom prst="rect">
            <a:avLst/>
          </a:prstGeom>
          <a:solidFill>
            <a:schemeClr val="bg1"/>
          </a:solidFill>
          <a:ln>
            <a:solidFill>
              <a:schemeClr val="bg1">
                <a:lumMod val="75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200" b="1"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rPr>
              <a:t>Demand last year: </a:t>
            </a:r>
            <a:r>
              <a:rPr kumimoji="0" lang="en-US" altLang="en-US" sz="22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rPr>
              <a:t>More applicants per seat means a lower chance of getting an offer.</a:t>
            </a:r>
            <a:endParaRPr kumimoji="0" lang="en-US" sz="22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mn-cs"/>
            </a:endParaRPr>
          </a:p>
        </p:txBody>
      </p:sp>
      <p:cxnSp>
        <p:nvCxnSpPr>
          <p:cNvPr id="24" name="Straight Connector 23"/>
          <p:cNvCxnSpPr/>
          <p:nvPr/>
        </p:nvCxnSpPr>
        <p:spPr>
          <a:xfrm flipH="1">
            <a:off x="4419594" y="4994031"/>
            <a:ext cx="2543914" cy="970671"/>
          </a:xfrm>
          <a:prstGeom prst="line">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23081" y="1366781"/>
            <a:ext cx="2929973" cy="461665"/>
          </a:xfrm>
          <a:prstGeom prst="rect">
            <a:avLst/>
          </a:prstGeom>
          <a:solidFill>
            <a:schemeClr val="bg1"/>
          </a:solidFill>
          <a:ln>
            <a:solidFill>
              <a:schemeClr val="bg1">
                <a:lumMod val="65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1"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rPr>
              <a:t>Example program:</a:t>
            </a:r>
            <a:endParaRPr kumimoji="0" lang="en-US" altLang="en-US" sz="2400" b="0" i="1"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endParaRPr>
          </a:p>
        </p:txBody>
      </p:sp>
    </p:spTree>
    <p:extLst>
      <p:ext uri="{BB962C8B-B14F-4D97-AF65-F5344CB8AC3E}">
        <p14:creationId xmlns:p14="http://schemas.microsoft.com/office/powerpoint/2010/main" val="2597374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191386" y="104472"/>
            <a:ext cx="12000613" cy="926170"/>
          </a:xfrm>
        </p:spPr>
        <p:txBody>
          <a:bodyPr anchor="ctr">
            <a:noAutofit/>
          </a:bodyPr>
          <a:lstStyle/>
          <a:p>
            <a:pPr algn="l">
              <a:lnSpc>
                <a:spcPct val="100000"/>
              </a:lnSpc>
              <a:spcBef>
                <a:spcPts val="0"/>
              </a:spcBef>
              <a:tabLst>
                <a:tab pos="10337800" algn="l"/>
              </a:tabLst>
            </a:pPr>
            <a:r>
              <a:rPr lang="en-US" sz="3600" dirty="0">
                <a:solidFill>
                  <a:schemeClr val="bg1"/>
                </a:solidFill>
                <a:latin typeface="Gill Sans MT" panose="020B0502020104020203" pitchFamily="34" charset="0"/>
              </a:rPr>
              <a:t>Program Factor:</a:t>
            </a:r>
            <a:r>
              <a:rPr lang="en-US" sz="3600" b="1" dirty="0">
                <a:solidFill>
                  <a:schemeClr val="bg1"/>
                </a:solidFill>
                <a:latin typeface="Gill Sans MT" panose="020B0502020104020203" pitchFamily="34" charset="0"/>
              </a:rPr>
              <a:t> Admissions Methods</a:t>
            </a:r>
          </a:p>
        </p:txBody>
      </p:sp>
      <p:sp>
        <p:nvSpPr>
          <p:cNvPr id="20" name="Rectangle 19"/>
          <p:cNvSpPr/>
          <p:nvPr/>
        </p:nvSpPr>
        <p:spPr>
          <a:xfrm>
            <a:off x="562708" y="3505588"/>
            <a:ext cx="5001871" cy="2062103"/>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rPr>
              <a:t>Open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rPr>
              <a:t>Screened for language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rPr>
              <a:t>Zoned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rPr>
              <a:t>Test (SHSAT)</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0" name="Title 1"/>
          <p:cNvSpPr txBox="1">
            <a:spLocks/>
          </p:cNvSpPr>
          <p:nvPr/>
        </p:nvSpPr>
        <p:spPr>
          <a:xfrm>
            <a:off x="191386" y="1264883"/>
            <a:ext cx="11548167" cy="648323"/>
          </a:xfrm>
          <a:prstGeom prst="roundRect">
            <a:avLst/>
          </a:prstGeom>
          <a:solidFill>
            <a:schemeClr val="tx1">
              <a:lumMod val="65000"/>
              <a:lumOff val="35000"/>
            </a:schemeClr>
          </a:solidFill>
          <a:ln w="3175">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
                <a:prstClr val="black">
                  <a:lumMod val="65000"/>
                  <a:lumOff val="35000"/>
                </a:prstClr>
              </a:buClr>
              <a:buSzTx/>
              <a:buFontTx/>
              <a:buNone/>
              <a:tabLst/>
              <a:defRPr/>
            </a:pPr>
            <a:r>
              <a:rPr kumimoji="0" lang="en-US" sz="2800" b="0" i="0" u="none" strike="noStrike" kern="1200" cap="none" spc="0" normalizeH="0" baseline="0" noProof="0" dirty="0">
                <a:ln>
                  <a:noFill/>
                </a:ln>
                <a:solidFill>
                  <a:prstClr val="white"/>
                </a:solidFill>
                <a:effectLst/>
                <a:uLnTx/>
                <a:uFillTx/>
                <a:latin typeface="Gill Sans MT" panose="020B0502020104020203" pitchFamily="34" charset="0"/>
                <a:ea typeface="+mj-ea"/>
                <a:cs typeface="Arial" panose="020B0604020202020204" pitchFamily="34" charset="0"/>
              </a:rPr>
              <a:t>Shows what a student needs to do to be considered for admissions.</a:t>
            </a:r>
          </a:p>
        </p:txBody>
      </p:sp>
      <p:sp>
        <p:nvSpPr>
          <p:cNvPr id="3" name="Rectangle 2"/>
          <p:cNvSpPr/>
          <p:nvPr/>
        </p:nvSpPr>
        <p:spPr>
          <a:xfrm>
            <a:off x="6822831" y="3505588"/>
            <a:ext cx="5369169" cy="1569660"/>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rPr>
              <a:t>Screened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rPr>
              <a:t>Audition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rPr>
              <a:t>Educational Option </a:t>
            </a:r>
            <a:r>
              <a:rPr kumimoji="0" lang="en-US" altLang="en-US" sz="28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rPr>
              <a:t>(Ed. Opt.)</a:t>
            </a:r>
          </a:p>
        </p:txBody>
      </p:sp>
      <p:sp>
        <p:nvSpPr>
          <p:cNvPr id="11" name="Title 1"/>
          <p:cNvSpPr txBox="1">
            <a:spLocks/>
          </p:cNvSpPr>
          <p:nvPr/>
        </p:nvSpPr>
        <p:spPr>
          <a:xfrm>
            <a:off x="452445" y="2357751"/>
            <a:ext cx="5112134" cy="1057407"/>
          </a:xfrm>
          <a:prstGeom prst="roundRect">
            <a:avLst/>
          </a:prstGeom>
          <a:solidFill>
            <a:srgbClr val="62983E"/>
          </a:solidFill>
          <a:ln w="3175">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
                <a:prstClr val="black">
                  <a:lumMod val="65000"/>
                  <a:lumOff val="35000"/>
                </a:prstClr>
              </a:buClr>
              <a:buSzTx/>
              <a:buFontTx/>
              <a:buNone/>
              <a:tabLst/>
              <a:defRPr/>
            </a:pPr>
            <a:r>
              <a:rPr kumimoji="0" lang="en-US" sz="3200" b="0" i="0" u="none" strike="noStrike" kern="1200" cap="none" spc="0" normalizeH="0" baseline="0" noProof="0" dirty="0">
                <a:ln>
                  <a:noFill/>
                </a:ln>
                <a:solidFill>
                  <a:prstClr val="white"/>
                </a:solidFill>
                <a:effectLst/>
                <a:uLnTx/>
                <a:uFillTx/>
                <a:latin typeface="Gill Sans MT" panose="020B0502020104020203" pitchFamily="34" charset="0"/>
                <a:ea typeface="+mj-ea"/>
                <a:cs typeface="Arial" panose="020B0604020202020204" pitchFamily="34" charset="0"/>
              </a:rPr>
              <a:t>Programs that </a:t>
            </a:r>
            <a:r>
              <a:rPr kumimoji="0" lang="en-US" sz="3200" b="1" i="1" u="none" strike="noStrike" kern="1200" cap="none" spc="0" normalizeH="0" baseline="0" noProof="0" dirty="0">
                <a:ln>
                  <a:noFill/>
                </a:ln>
                <a:solidFill>
                  <a:prstClr val="white"/>
                </a:solidFill>
                <a:effectLst/>
                <a:uLnTx/>
                <a:uFillTx/>
                <a:latin typeface="Gill Sans MT" panose="020B0502020104020203" pitchFamily="34" charset="0"/>
                <a:ea typeface="+mj-ea"/>
                <a:cs typeface="Arial" panose="020B0604020202020204" pitchFamily="34" charset="0"/>
              </a:rPr>
              <a:t>do not </a:t>
            </a:r>
            <a:r>
              <a:rPr kumimoji="0" lang="en-US" sz="3200" b="0" i="0" u="none" strike="noStrike" kern="1200" cap="none" spc="0" normalizeH="0" baseline="0" noProof="0" dirty="0">
                <a:ln>
                  <a:noFill/>
                </a:ln>
                <a:solidFill>
                  <a:prstClr val="white"/>
                </a:solidFill>
                <a:effectLst/>
                <a:uLnTx/>
                <a:uFillTx/>
                <a:latin typeface="Gill Sans MT" panose="020B0502020104020203" pitchFamily="34" charset="0"/>
                <a:ea typeface="+mj-ea"/>
                <a:cs typeface="Arial" panose="020B0604020202020204" pitchFamily="34" charset="0"/>
              </a:rPr>
              <a:t>see an applicant’s school record:</a:t>
            </a:r>
          </a:p>
        </p:txBody>
      </p:sp>
      <p:sp>
        <p:nvSpPr>
          <p:cNvPr id="12" name="Title 1"/>
          <p:cNvSpPr txBox="1">
            <a:spLocks/>
          </p:cNvSpPr>
          <p:nvPr/>
        </p:nvSpPr>
        <p:spPr>
          <a:xfrm>
            <a:off x="6420293" y="2336334"/>
            <a:ext cx="5112134" cy="1057407"/>
          </a:xfrm>
          <a:prstGeom prst="roundRect">
            <a:avLst/>
          </a:prstGeom>
          <a:solidFill>
            <a:srgbClr val="3366FF"/>
          </a:solidFill>
          <a:ln w="3175">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
                <a:prstClr val="black">
                  <a:lumMod val="65000"/>
                  <a:lumOff val="35000"/>
                </a:prstClr>
              </a:buClr>
              <a:buSzTx/>
              <a:buFontTx/>
              <a:buNone/>
              <a:tabLst/>
              <a:defRPr/>
            </a:pPr>
            <a:r>
              <a:rPr kumimoji="0" lang="en-US" sz="3200" b="0" i="0" u="none" strike="noStrike" kern="1200" cap="none" spc="0" normalizeH="0" baseline="0" noProof="0" dirty="0">
                <a:ln>
                  <a:noFill/>
                </a:ln>
                <a:solidFill>
                  <a:prstClr val="white"/>
                </a:solidFill>
                <a:effectLst/>
                <a:uLnTx/>
                <a:uFillTx/>
                <a:latin typeface="Gill Sans MT" panose="020B0502020104020203" pitchFamily="34" charset="0"/>
                <a:ea typeface="+mj-ea"/>
                <a:cs typeface="Arial" panose="020B0604020202020204" pitchFamily="34" charset="0"/>
              </a:rPr>
              <a:t>Program that </a:t>
            </a:r>
            <a:r>
              <a:rPr kumimoji="0" lang="en-US" sz="3200" b="1" i="1" u="none" strike="noStrike" kern="1200" cap="none" spc="0" normalizeH="0" baseline="0" noProof="0" dirty="0">
                <a:ln>
                  <a:noFill/>
                </a:ln>
                <a:solidFill>
                  <a:prstClr val="white"/>
                </a:solidFill>
                <a:effectLst/>
                <a:uLnTx/>
                <a:uFillTx/>
                <a:latin typeface="Gill Sans MT" panose="020B0502020104020203" pitchFamily="34" charset="0"/>
                <a:ea typeface="+mj-ea"/>
                <a:cs typeface="Arial" panose="020B0604020202020204" pitchFamily="34" charset="0"/>
              </a:rPr>
              <a:t>do </a:t>
            </a:r>
            <a:r>
              <a:rPr kumimoji="0" lang="en-US" sz="3200" b="0" i="0" u="none" strike="noStrike" kern="1200" cap="none" spc="0" normalizeH="0" baseline="0" noProof="0" dirty="0">
                <a:ln>
                  <a:noFill/>
                </a:ln>
                <a:solidFill>
                  <a:prstClr val="white"/>
                </a:solidFill>
                <a:effectLst/>
                <a:uLnTx/>
                <a:uFillTx/>
                <a:latin typeface="Gill Sans MT" panose="020B0502020104020203" pitchFamily="34" charset="0"/>
                <a:ea typeface="+mj-ea"/>
                <a:cs typeface="Arial" panose="020B0604020202020204" pitchFamily="34" charset="0"/>
              </a:rPr>
              <a:t>see an applicant’s school record:</a:t>
            </a:r>
          </a:p>
        </p:txBody>
      </p:sp>
    </p:spTree>
    <p:extLst>
      <p:ext uri="{BB962C8B-B14F-4D97-AF65-F5344CB8AC3E}">
        <p14:creationId xmlns:p14="http://schemas.microsoft.com/office/powerpoint/2010/main" val="2227465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191386" y="104472"/>
            <a:ext cx="12000613" cy="926170"/>
          </a:xfrm>
        </p:spPr>
        <p:txBody>
          <a:bodyPr anchor="ctr">
            <a:noAutofit/>
          </a:bodyPr>
          <a:lstStyle/>
          <a:p>
            <a:pPr marL="3371850" indent="-3371850" algn="l">
              <a:lnSpc>
                <a:spcPct val="100000"/>
              </a:lnSpc>
              <a:spcBef>
                <a:spcPts val="0"/>
              </a:spcBef>
              <a:tabLst>
                <a:tab pos="10337800" algn="l"/>
              </a:tabLst>
            </a:pPr>
            <a:r>
              <a:rPr lang="en-US" sz="3600" dirty="0">
                <a:solidFill>
                  <a:schemeClr val="bg1"/>
                </a:solidFill>
                <a:latin typeface="Gill Sans MT" panose="020B0502020104020203" pitchFamily="34" charset="0"/>
              </a:rPr>
              <a:t>Programs with </a:t>
            </a:r>
            <a:r>
              <a:rPr lang="en-US" sz="3600" b="1" dirty="0">
                <a:solidFill>
                  <a:schemeClr val="bg1"/>
                </a:solidFill>
                <a:latin typeface="Gill Sans MT" panose="020B0502020104020203" pitchFamily="34" charset="0"/>
              </a:rPr>
              <a:t>Screened and Audition </a:t>
            </a:r>
            <a:r>
              <a:rPr lang="en-US" sz="3600" dirty="0">
                <a:solidFill>
                  <a:schemeClr val="bg1"/>
                </a:solidFill>
                <a:latin typeface="Gill Sans MT" panose="020B0502020104020203" pitchFamily="34" charset="0"/>
              </a:rPr>
              <a:t>Admissions Methods</a:t>
            </a:r>
          </a:p>
        </p:txBody>
      </p:sp>
      <p:sp>
        <p:nvSpPr>
          <p:cNvPr id="20" name="Rectangle 19"/>
          <p:cNvSpPr/>
          <p:nvPr/>
        </p:nvSpPr>
        <p:spPr>
          <a:xfrm>
            <a:off x="342900" y="1264883"/>
            <a:ext cx="5973494" cy="39703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rPr>
              <a:t>School staff evaluate and rank applicants for admission.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1"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rPr>
              <a:t>Selection Criteria </a:t>
            </a:r>
            <a:r>
              <a:rPr kumimoji="0" lang="en-US" altLang="en-US" sz="28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rPr>
              <a:t>show the information used to evaluate applicants for admission.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rPr>
              <a:t>The</a:t>
            </a:r>
            <a:r>
              <a:rPr kumimoji="0" lang="en-US" altLang="en-US" sz="2800" b="1"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rPr>
              <a:t> ranges</a:t>
            </a:r>
            <a:r>
              <a:rPr kumimoji="0" lang="en-US" altLang="en-US" sz="28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rPr>
              <a:t> show how a student compares to other applicants.</a:t>
            </a:r>
          </a:p>
        </p:txBody>
      </p:sp>
      <p:sp>
        <p:nvSpPr>
          <p:cNvPr id="6" name="Rectangle 5"/>
          <p:cNvSpPr/>
          <p:nvPr/>
        </p:nvSpPr>
        <p:spPr>
          <a:xfrm>
            <a:off x="252353" y="5931807"/>
            <a:ext cx="11687294"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rPr>
              <a:t>Audition programs: </a:t>
            </a:r>
            <a:r>
              <a:rPr kumimoji="0" lang="en-US" altLang="en-US" sz="28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rPr>
              <a:t>link to see audition dates starting in September.</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4"/>
          <p:cNvPicPr>
            <a:picLocks noChangeAspect="1"/>
          </p:cNvPicPr>
          <p:nvPr/>
        </p:nvPicPr>
        <p:blipFill rotWithShape="1">
          <a:blip r:embed="rId3"/>
          <a:srcRect l="13660" t="9079" r="2986" b="7370"/>
          <a:stretch/>
        </p:blipFill>
        <p:spPr>
          <a:xfrm>
            <a:off x="6590160" y="1772217"/>
            <a:ext cx="5349487" cy="3957600"/>
          </a:xfrm>
          <a:prstGeom prst="rect">
            <a:avLst/>
          </a:prstGeom>
          <a:ln>
            <a:solidFill>
              <a:schemeClr val="bg1">
                <a:lumMod val="75000"/>
              </a:schemeClr>
            </a:solidFill>
          </a:ln>
        </p:spPr>
      </p:pic>
      <p:sp>
        <p:nvSpPr>
          <p:cNvPr id="9" name="Rectangle 8"/>
          <p:cNvSpPr/>
          <p:nvPr/>
        </p:nvSpPr>
        <p:spPr>
          <a:xfrm>
            <a:off x="6865035" y="1310552"/>
            <a:ext cx="199834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1"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rPr>
              <a:t>Example:</a:t>
            </a:r>
            <a:endParaRPr kumimoji="0" lang="en-US" altLang="en-US" sz="2400" b="0" i="1"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endParaRPr>
          </a:p>
        </p:txBody>
      </p:sp>
    </p:spTree>
    <p:extLst>
      <p:ext uri="{BB962C8B-B14F-4D97-AF65-F5344CB8AC3E}">
        <p14:creationId xmlns:p14="http://schemas.microsoft.com/office/powerpoint/2010/main" val="679487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t>Determining Eligibility</a:t>
            </a:r>
          </a:p>
        </p:txBody>
      </p:sp>
      <p:sp>
        <p:nvSpPr>
          <p:cNvPr id="3" name="Content Placeholder 2"/>
          <p:cNvSpPr>
            <a:spLocks noGrp="1"/>
          </p:cNvSpPr>
          <p:nvPr>
            <p:ph idx="1"/>
          </p:nvPr>
        </p:nvSpPr>
        <p:spPr/>
        <p:txBody>
          <a:bodyPr>
            <a:normAutofit fontScale="77500" lnSpcReduction="20000"/>
          </a:bodyPr>
          <a:lstStyle/>
          <a:p>
            <a:pPr algn="ctr"/>
            <a:r>
              <a:rPr lang="en-US" sz="4000" dirty="0"/>
              <a:t>Before listing a school on your application, make sure you are eligible for the school. </a:t>
            </a:r>
          </a:p>
          <a:p>
            <a:pPr algn="ctr"/>
            <a:endParaRPr lang="en-US" sz="4000" dirty="0"/>
          </a:p>
          <a:p>
            <a:pPr marL="0" indent="0" algn="ctr">
              <a:buNone/>
            </a:pPr>
            <a:r>
              <a:rPr lang="en-US" sz="4000" dirty="0"/>
              <a:t>Example– </a:t>
            </a:r>
          </a:p>
          <a:p>
            <a:pPr algn="ctr"/>
            <a:r>
              <a:rPr lang="en-US" sz="4000" dirty="0"/>
              <a:t>Eagle Academy is all boys</a:t>
            </a:r>
          </a:p>
          <a:p>
            <a:pPr algn="ctr"/>
            <a:r>
              <a:rPr lang="en-US" sz="4000" dirty="0"/>
              <a:t>Young Women’s Academy is all girls</a:t>
            </a:r>
          </a:p>
          <a:p>
            <a:pPr algn="ctr"/>
            <a:r>
              <a:rPr lang="en-US" sz="4000" dirty="0"/>
              <a:t>Boys and Girls High School – Only open to Brooklyn Residents</a:t>
            </a:r>
          </a:p>
          <a:p>
            <a:pPr algn="ctr"/>
            <a:r>
              <a:rPr lang="en-US" sz="4000" dirty="0"/>
              <a:t>Academy for Language &amp; Technology – Only open to ENL students</a:t>
            </a:r>
          </a:p>
          <a:p>
            <a:pPr algn="ctr"/>
            <a:endParaRPr lang="en-US" sz="4000" dirty="0"/>
          </a:p>
          <a:p>
            <a:pPr algn="ctr"/>
            <a:endParaRPr lang="en-US" sz="4000" dirty="0"/>
          </a:p>
        </p:txBody>
      </p:sp>
    </p:spTree>
    <p:extLst>
      <p:ext uri="{BB962C8B-B14F-4D97-AF65-F5344CB8AC3E}">
        <p14:creationId xmlns:p14="http://schemas.microsoft.com/office/powerpoint/2010/main" val="1066012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93980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450211" y="104472"/>
            <a:ext cx="11615666" cy="695628"/>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What makes a </a:t>
            </a:r>
            <a:r>
              <a:rPr lang="en-US" sz="4000" b="1" dirty="0">
                <a:solidFill>
                  <a:schemeClr val="bg1"/>
                </a:solidFill>
                <a:latin typeface="Gill Sans MT" panose="020B0502020104020203" pitchFamily="34" charset="0"/>
              </a:rPr>
              <a:t>balanced</a:t>
            </a:r>
            <a:r>
              <a:rPr lang="en-US" sz="4000" dirty="0">
                <a:solidFill>
                  <a:schemeClr val="bg1"/>
                </a:solidFill>
                <a:latin typeface="Gill Sans MT" panose="020B0502020104020203" pitchFamily="34" charset="0"/>
              </a:rPr>
              <a:t> application?</a:t>
            </a:r>
          </a:p>
        </p:txBody>
      </p:sp>
      <p:sp>
        <p:nvSpPr>
          <p:cNvPr id="39" name="Rectangle 38"/>
          <p:cNvSpPr/>
          <p:nvPr/>
        </p:nvSpPr>
        <p:spPr>
          <a:xfrm>
            <a:off x="450211" y="1190170"/>
            <a:ext cx="11057468" cy="4524315"/>
          </a:xfrm>
          <a:prstGeom prst="rect">
            <a:avLst/>
          </a:prstGeom>
        </p:spPr>
        <p:txBody>
          <a:bodyPr wrap="square">
            <a:spAutoFit/>
          </a:bodyPr>
          <a:lstStyle/>
          <a:p>
            <a:r>
              <a:rPr lang="en-US" altLang="en-US" sz="3200" b="1" dirty="0">
                <a:solidFill>
                  <a:schemeClr val="tx1">
                    <a:lumMod val="75000"/>
                    <a:lumOff val="25000"/>
                  </a:schemeClr>
                </a:solidFill>
                <a:latin typeface="Gill Sans MT" panose="020B0502020104020203" pitchFamily="34" charset="0"/>
                <a:cs typeface="Arial" pitchFamily="34" charset="0"/>
              </a:rPr>
              <a:t>12 programs</a:t>
            </a:r>
          </a:p>
          <a:p>
            <a:endParaRPr lang="en-US" altLang="en-US" sz="3200" dirty="0">
              <a:solidFill>
                <a:schemeClr val="tx1">
                  <a:lumMod val="75000"/>
                  <a:lumOff val="25000"/>
                </a:schemeClr>
              </a:solidFill>
              <a:latin typeface="Gill Sans MT" panose="020B0502020104020203" pitchFamily="34" charset="0"/>
              <a:cs typeface="Arial" pitchFamily="34" charset="0"/>
            </a:endParaRPr>
          </a:p>
          <a:p>
            <a:r>
              <a:rPr lang="en-US" altLang="en-US" sz="3200" b="1" dirty="0">
                <a:solidFill>
                  <a:schemeClr val="tx1">
                    <a:lumMod val="75000"/>
                    <a:lumOff val="25000"/>
                  </a:schemeClr>
                </a:solidFill>
                <a:latin typeface="Gill Sans MT" panose="020B0502020104020203" pitchFamily="34" charset="0"/>
                <a:cs typeface="Arial" pitchFamily="34" charset="0"/>
              </a:rPr>
              <a:t>Not just high-demand programs</a:t>
            </a:r>
          </a:p>
          <a:p>
            <a:endParaRPr lang="en-US" altLang="en-US" sz="3200" dirty="0">
              <a:solidFill>
                <a:schemeClr val="tx1">
                  <a:lumMod val="75000"/>
                  <a:lumOff val="25000"/>
                </a:schemeClr>
              </a:solidFill>
              <a:latin typeface="Gill Sans MT" panose="020B0502020104020203" pitchFamily="34" charset="0"/>
              <a:cs typeface="Arial" pitchFamily="34" charset="0"/>
            </a:endParaRPr>
          </a:p>
          <a:p>
            <a:r>
              <a:rPr lang="en-US" altLang="en-US" sz="3200" b="1" dirty="0">
                <a:solidFill>
                  <a:schemeClr val="tx1">
                    <a:lumMod val="75000"/>
                    <a:lumOff val="25000"/>
                  </a:schemeClr>
                </a:solidFill>
                <a:latin typeface="Gill Sans MT" panose="020B0502020104020203" pitchFamily="34" charset="0"/>
                <a:cs typeface="Arial" pitchFamily="34" charset="0"/>
              </a:rPr>
              <a:t>Mix of admissions methods</a:t>
            </a:r>
          </a:p>
          <a:p>
            <a:endParaRPr lang="en-US" altLang="en-US" sz="3200" dirty="0">
              <a:solidFill>
                <a:schemeClr val="tx1">
                  <a:lumMod val="75000"/>
                  <a:lumOff val="25000"/>
                </a:schemeClr>
              </a:solidFill>
              <a:latin typeface="Gill Sans MT" panose="020B0502020104020203" pitchFamily="34" charset="0"/>
              <a:cs typeface="Arial" pitchFamily="34" charset="0"/>
            </a:endParaRPr>
          </a:p>
          <a:p>
            <a:r>
              <a:rPr lang="en-US" altLang="en-US" sz="3200" b="1" dirty="0">
                <a:solidFill>
                  <a:schemeClr val="tx1">
                    <a:lumMod val="75000"/>
                    <a:lumOff val="25000"/>
                  </a:schemeClr>
                </a:solidFill>
                <a:latin typeface="Gill Sans MT" panose="020B0502020104020203" pitchFamily="34" charset="0"/>
                <a:cs typeface="Arial" pitchFamily="34" charset="0"/>
              </a:rPr>
              <a:t>Your child is in the first priority group for some programs</a:t>
            </a:r>
          </a:p>
          <a:p>
            <a:endParaRPr lang="en-US" altLang="en-US" sz="3200" dirty="0">
              <a:solidFill>
                <a:schemeClr val="tx1">
                  <a:lumMod val="75000"/>
                  <a:lumOff val="25000"/>
                </a:schemeClr>
              </a:solidFill>
              <a:latin typeface="Gill Sans MT" panose="020B0502020104020203" pitchFamily="34" charset="0"/>
              <a:cs typeface="Arial" pitchFamily="34" charset="0"/>
            </a:endParaRPr>
          </a:p>
          <a:p>
            <a:r>
              <a:rPr lang="en-US" altLang="en-US" sz="3200" i="1" dirty="0">
                <a:solidFill>
                  <a:schemeClr val="tx1">
                    <a:lumMod val="75000"/>
                    <a:lumOff val="25000"/>
                  </a:schemeClr>
                </a:solidFill>
                <a:latin typeface="Gill Sans MT" panose="020B0502020104020203" pitchFamily="34" charset="0"/>
                <a:cs typeface="Arial" pitchFamily="34" charset="0"/>
              </a:rPr>
              <a:t>Only apply to programs that you </a:t>
            </a:r>
            <a:r>
              <a:rPr lang="en-US" altLang="en-US" sz="3200" b="1" i="1" dirty="0">
                <a:solidFill>
                  <a:schemeClr val="tx1">
                    <a:lumMod val="75000"/>
                    <a:lumOff val="25000"/>
                  </a:schemeClr>
                </a:solidFill>
                <a:latin typeface="Gill Sans MT" panose="020B0502020104020203" pitchFamily="34" charset="0"/>
                <a:cs typeface="Arial" pitchFamily="34" charset="0"/>
              </a:rPr>
              <a:t>want</a:t>
            </a:r>
            <a:r>
              <a:rPr lang="en-US" altLang="en-US" sz="3200" i="1" dirty="0">
                <a:solidFill>
                  <a:schemeClr val="tx1">
                    <a:lumMod val="75000"/>
                    <a:lumOff val="25000"/>
                  </a:schemeClr>
                </a:solidFill>
                <a:latin typeface="Gill Sans MT" panose="020B0502020104020203" pitchFamily="34" charset="0"/>
                <a:cs typeface="Arial" pitchFamily="34" charset="0"/>
              </a:rPr>
              <a:t> your child to attend</a:t>
            </a:r>
          </a:p>
        </p:txBody>
      </p:sp>
      <p:sp>
        <p:nvSpPr>
          <p:cNvPr id="2" name="Slide Number Placeholder 1"/>
          <p:cNvSpPr>
            <a:spLocks noGrp="1"/>
          </p:cNvSpPr>
          <p:nvPr>
            <p:ph type="sldNum" sz="quarter" idx="12"/>
          </p:nvPr>
        </p:nvSpPr>
        <p:spPr/>
        <p:txBody>
          <a:bodyPr/>
          <a:lstStyle/>
          <a:p>
            <a:fld id="{1F02EB2E-5A0D-4771-A8D5-AEF7204D0608}" type="slidenum">
              <a:rPr lang="en-US" smtClean="0"/>
              <a:t>28</a:t>
            </a:fld>
            <a:endParaRPr lang="en-US"/>
          </a:p>
        </p:txBody>
      </p:sp>
    </p:spTree>
    <p:extLst>
      <p:ext uri="{BB962C8B-B14F-4D97-AF65-F5344CB8AC3E}">
        <p14:creationId xmlns:p14="http://schemas.microsoft.com/office/powerpoint/2010/main" val="280335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500"/>
                                        <p:tgtEl>
                                          <p:spTgt spid="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xEl>
                                              <p:pRg st="2" end="2"/>
                                            </p:txEl>
                                          </p:spTgt>
                                        </p:tgtEl>
                                        <p:attrNameLst>
                                          <p:attrName>style.visibility</p:attrName>
                                        </p:attrNameLst>
                                      </p:cBhvr>
                                      <p:to>
                                        <p:strVal val="visible"/>
                                      </p:to>
                                    </p:set>
                                    <p:animEffect transition="in" filter="fade">
                                      <p:cBhvr>
                                        <p:cTn id="12" dur="500"/>
                                        <p:tgtEl>
                                          <p:spTgt spid="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xEl>
                                              <p:pRg st="4" end="4"/>
                                            </p:txEl>
                                          </p:spTgt>
                                        </p:tgtEl>
                                        <p:attrNameLst>
                                          <p:attrName>style.visibility</p:attrName>
                                        </p:attrNameLst>
                                      </p:cBhvr>
                                      <p:to>
                                        <p:strVal val="visible"/>
                                      </p:to>
                                    </p:set>
                                    <p:animEffect transition="in" filter="fade">
                                      <p:cBhvr>
                                        <p:cTn id="17" dur="500"/>
                                        <p:tgtEl>
                                          <p:spTgt spid="3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
                                            <p:txEl>
                                              <p:pRg st="6" end="6"/>
                                            </p:txEl>
                                          </p:spTgt>
                                        </p:tgtEl>
                                        <p:attrNameLst>
                                          <p:attrName>style.visibility</p:attrName>
                                        </p:attrNameLst>
                                      </p:cBhvr>
                                      <p:to>
                                        <p:strVal val="visible"/>
                                      </p:to>
                                    </p:set>
                                    <p:animEffect transition="in" filter="fade">
                                      <p:cBhvr>
                                        <p:cTn id="22" dur="500"/>
                                        <p:tgtEl>
                                          <p:spTgt spid="3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
                                            <p:txEl>
                                              <p:pRg st="8" end="8"/>
                                            </p:txEl>
                                          </p:spTgt>
                                        </p:tgtEl>
                                        <p:attrNameLst>
                                          <p:attrName>style.visibility</p:attrName>
                                        </p:attrNameLst>
                                      </p:cBhvr>
                                      <p:to>
                                        <p:strVal val="visible"/>
                                      </p:to>
                                    </p:set>
                                    <p:animEffect transition="in" filter="fade">
                                      <p:cBhvr>
                                        <p:cTn id="27" dur="500"/>
                                        <p:tgtEl>
                                          <p:spTgt spid="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450211" y="3648881"/>
            <a:ext cx="11296824" cy="2046094"/>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Pct val="140000"/>
              <a:buFontTx/>
              <a:buBlip>
                <a:blip r:embed="rId3"/>
              </a:buBlip>
              <a:tabLst/>
              <a:defRPr/>
            </a:pPr>
            <a:r>
              <a:rPr kumimoji="0" lang="en-US" altLang="en-US" sz="26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Listing </a:t>
            </a:r>
            <a:r>
              <a:rPr kumimoji="0" lang="en-US" altLang="en-US" sz="2600" b="0" i="0" u="none" strike="noStrike" kern="1200" cap="none" spc="0" normalizeH="0" baseline="0" noProof="0" dirty="0">
                <a:ln>
                  <a:noFill/>
                </a:ln>
                <a:solidFill>
                  <a:prstClr val="black"/>
                </a:solidFill>
                <a:effectLst/>
                <a:uLnTx/>
                <a:uFillTx/>
                <a:latin typeface="Franklin Gothic Book" panose="020B0503020102020204" pitchFamily="34" charset="0"/>
                <a:ea typeface="+mj-ea"/>
                <a:cs typeface="Arial" panose="020B0604020202020204" pitchFamily="34" charset="0"/>
                <a:sym typeface="American Typewriter"/>
              </a:rPr>
              <a:t>1</a:t>
            </a:r>
            <a:r>
              <a:rPr kumimoji="0" lang="en-US" altLang="en-US" sz="26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2 programs means you will have a better chance of getting an offer from one of your choices.</a:t>
            </a:r>
          </a:p>
        </p:txBody>
      </p:sp>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450211" y="104472"/>
            <a:ext cx="11615666" cy="926170"/>
          </a:xfrm>
        </p:spPr>
        <p:txBody>
          <a:bodyPr anchor="ctr">
            <a:noAutofit/>
          </a:bodyPr>
          <a:lstStyle/>
          <a:p>
            <a:pPr algn="l">
              <a:lnSpc>
                <a:spcPct val="100000"/>
              </a:lnSpc>
              <a:spcBef>
                <a:spcPts val="0"/>
              </a:spcBef>
              <a:tabLst>
                <a:tab pos="10337800" algn="l"/>
              </a:tabLst>
            </a:pPr>
            <a:r>
              <a:rPr lang="en-US" sz="4000" b="1" dirty="0">
                <a:solidFill>
                  <a:schemeClr val="bg1"/>
                </a:solidFill>
                <a:latin typeface="Gill Sans MT" panose="020B0502020104020203" pitchFamily="34" charset="0"/>
              </a:rPr>
              <a:t>Program Choices on the Application</a:t>
            </a:r>
          </a:p>
        </p:txBody>
      </p:sp>
      <p:sp>
        <p:nvSpPr>
          <p:cNvPr id="12" name="Title 1"/>
          <p:cNvSpPr txBox="1">
            <a:spLocks/>
          </p:cNvSpPr>
          <p:nvPr/>
        </p:nvSpPr>
        <p:spPr>
          <a:xfrm>
            <a:off x="450211" y="1758672"/>
            <a:ext cx="11227743" cy="1332484"/>
          </a:xfrm>
          <a:prstGeom prst="roundRect">
            <a:avLst/>
          </a:prstGeom>
          <a:solidFill>
            <a:schemeClr val="tx1">
              <a:lumMod val="65000"/>
              <a:lumOff val="35000"/>
            </a:schemeClr>
          </a:solidFill>
          <a:ln w="3175">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
                <a:prstClr val="black">
                  <a:lumMod val="65000"/>
                  <a:lumOff val="35000"/>
                </a:prstClr>
              </a:buClr>
              <a:buSzTx/>
              <a:buFontTx/>
              <a:buNone/>
              <a:tabLst/>
              <a:defRPr/>
            </a:pPr>
            <a:r>
              <a:rPr kumimoji="0" lang="en-US" sz="3000" b="0" i="0" u="none" strike="noStrike" kern="1200" cap="none" spc="0" normalizeH="0" baseline="0" noProof="0" dirty="0">
                <a:ln>
                  <a:noFill/>
                </a:ln>
                <a:solidFill>
                  <a:prstClr val="white"/>
                </a:solidFill>
                <a:effectLst/>
                <a:uLnTx/>
                <a:uFillTx/>
                <a:latin typeface="Gill Sans MT" panose="020B0502020104020203" pitchFamily="34" charset="0"/>
                <a:ea typeface="+mj-ea"/>
                <a:cs typeface="Arial" panose="020B0604020202020204" pitchFamily="34" charset="0"/>
              </a:rPr>
              <a:t>98% of students who listed </a:t>
            </a:r>
            <a:r>
              <a:rPr kumimoji="0" lang="en-US" sz="30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Arial" panose="020B0604020202020204" pitchFamily="34" charset="0"/>
              </a:rPr>
              <a:t>1</a:t>
            </a:r>
            <a:r>
              <a:rPr kumimoji="0" lang="en-US" sz="3000" b="0" i="0" u="none" strike="noStrike" kern="1200" cap="none" spc="0" normalizeH="0" baseline="0" noProof="0" dirty="0">
                <a:ln>
                  <a:noFill/>
                </a:ln>
                <a:solidFill>
                  <a:prstClr val="white"/>
                </a:solidFill>
                <a:effectLst/>
                <a:uLnTx/>
                <a:uFillTx/>
                <a:latin typeface="Gill Sans MT" panose="020B0502020104020203" pitchFamily="34" charset="0"/>
                <a:ea typeface="+mj-ea"/>
                <a:cs typeface="Arial" panose="020B0604020202020204" pitchFamily="34" charset="0"/>
              </a:rPr>
              <a:t>2 programs received an offer to a choice on their application.</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60129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b="1" dirty="0"/>
              <a:t>Borough High School Fairs and Open Houses</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This year each school will be holding their own virtual open house and tours for prospective applicants.</a:t>
            </a:r>
          </a:p>
          <a:p>
            <a:endParaRPr lang="en-US" dirty="0"/>
          </a:p>
          <a:p>
            <a:r>
              <a:rPr lang="en-US" dirty="0"/>
              <a:t>To get more information on a particular school, please visit:</a:t>
            </a:r>
          </a:p>
          <a:p>
            <a:pPr lvl="4"/>
            <a:r>
              <a:rPr lang="en-US" dirty="0">
                <a:hlinkClick r:id="rId2"/>
              </a:rPr>
              <a:t>https://www.schools.nyc.gov/enrollment/enroll-grade-by-grade/high-school</a:t>
            </a:r>
            <a:endParaRPr lang="en-US" dirty="0"/>
          </a:p>
        </p:txBody>
      </p:sp>
    </p:spTree>
    <p:extLst>
      <p:ext uri="{BB962C8B-B14F-4D97-AF65-F5344CB8AC3E}">
        <p14:creationId xmlns:p14="http://schemas.microsoft.com/office/powerpoint/2010/main" val="4118364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499157" y="2846981"/>
            <a:ext cx="11193684" cy="3691931"/>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Pct val="140000"/>
              <a:buFontTx/>
              <a:buBlip>
                <a:blip r:embed="rId3"/>
              </a:buBlip>
              <a:tabLst/>
              <a:defRPr/>
            </a:pPr>
            <a:r>
              <a:rPr kumimoji="0" lang="en-US" altLang="en-US" sz="30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High schools cannot see the order of programs on your child’s application</a:t>
            </a:r>
            <a:r>
              <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a:t>
            </a:r>
          </a:p>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Pct val="140000"/>
              <a:buFontTx/>
              <a:buBlip>
                <a:blip r:embed="rId3"/>
              </a:buBlip>
              <a:tabLst/>
              <a:defRPr/>
            </a:pPr>
            <a:r>
              <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Students are considered for offers in the order of the programs on their application.</a:t>
            </a:r>
          </a:p>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Pct val="140000"/>
              <a:buFontTx/>
              <a:buBlip>
                <a:blip r:embed="rId3"/>
              </a:buBlip>
              <a:tabLst/>
              <a:defRPr/>
            </a:pPr>
            <a:r>
              <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If you don’t get into your first choice, then you are considered for the next choice. It’s as though the next choice is your new first choice.</a:t>
            </a:r>
          </a:p>
        </p:txBody>
      </p:sp>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450211" y="104472"/>
            <a:ext cx="11615666" cy="926170"/>
          </a:xfrm>
        </p:spPr>
        <p:txBody>
          <a:bodyPr anchor="ctr">
            <a:noAutofit/>
          </a:bodyPr>
          <a:lstStyle/>
          <a:p>
            <a:pPr algn="l">
              <a:lnSpc>
                <a:spcPct val="100000"/>
              </a:lnSpc>
              <a:spcBef>
                <a:spcPts val="0"/>
              </a:spcBef>
              <a:tabLst>
                <a:tab pos="10337800" algn="l"/>
              </a:tabLst>
            </a:pPr>
            <a:r>
              <a:rPr lang="en-US" sz="4000" b="1" dirty="0">
                <a:solidFill>
                  <a:schemeClr val="bg1"/>
                </a:solidFill>
                <a:latin typeface="Gill Sans MT" panose="020B0502020104020203" pitchFamily="34" charset="0"/>
              </a:rPr>
              <a:t>Program Choices on the Application</a:t>
            </a:r>
          </a:p>
        </p:txBody>
      </p:sp>
      <p:sp>
        <p:nvSpPr>
          <p:cNvPr id="11" name="Title 1"/>
          <p:cNvSpPr txBox="1">
            <a:spLocks/>
          </p:cNvSpPr>
          <p:nvPr/>
        </p:nvSpPr>
        <p:spPr>
          <a:xfrm>
            <a:off x="450211" y="1478777"/>
            <a:ext cx="11188437" cy="1041487"/>
          </a:xfrm>
          <a:prstGeom prst="roundRect">
            <a:avLst/>
          </a:prstGeom>
          <a:solidFill>
            <a:schemeClr val="tx1">
              <a:lumMod val="65000"/>
              <a:lumOff val="35000"/>
            </a:schemeClr>
          </a:solidFill>
          <a:ln w="3175">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
                <a:prstClr val="black">
                  <a:lumMod val="65000"/>
                  <a:lumOff val="35000"/>
                </a:prstClr>
              </a:buClr>
              <a:buSzTx/>
              <a:buFontTx/>
              <a:buNone/>
              <a:tabLst/>
              <a:defRPr/>
            </a:pPr>
            <a:r>
              <a:rPr kumimoji="0" lang="en-US" sz="3000" b="0" i="0" u="none" strike="noStrike" kern="1200" cap="none" spc="0" normalizeH="0" baseline="0" noProof="0" dirty="0">
                <a:ln>
                  <a:noFill/>
                </a:ln>
                <a:solidFill>
                  <a:prstClr val="white"/>
                </a:solidFill>
                <a:effectLst/>
                <a:uLnTx/>
                <a:uFillTx/>
                <a:latin typeface="Gill Sans MT" panose="020B0502020104020203" pitchFamily="34" charset="0"/>
                <a:ea typeface="+mj-ea"/>
                <a:cs typeface="Arial" panose="020B0604020202020204" pitchFamily="34" charset="0"/>
              </a:rPr>
              <a:t>List programs in your </a:t>
            </a:r>
            <a:r>
              <a:rPr kumimoji="0" lang="en-US" sz="3000" b="1" i="0" u="none" strike="noStrike" kern="1200" cap="none" spc="0" normalizeH="0" baseline="0" noProof="0" dirty="0">
                <a:ln>
                  <a:noFill/>
                </a:ln>
                <a:solidFill>
                  <a:prstClr val="white"/>
                </a:solidFill>
                <a:effectLst/>
                <a:uLnTx/>
                <a:uFillTx/>
                <a:latin typeface="Gill Sans MT" panose="020B0502020104020203" pitchFamily="34" charset="0"/>
                <a:ea typeface="+mj-ea"/>
                <a:cs typeface="Arial" panose="020B0604020202020204" pitchFamily="34" charset="0"/>
              </a:rPr>
              <a:t>true order of preference, </a:t>
            </a:r>
            <a:r>
              <a:rPr kumimoji="0" lang="en-US" sz="3000" b="0" i="0" u="none" strike="noStrike" kern="1200" cap="none" spc="0" normalizeH="0" baseline="0" noProof="0" dirty="0">
                <a:ln>
                  <a:noFill/>
                </a:ln>
                <a:solidFill>
                  <a:prstClr val="white"/>
                </a:solidFill>
                <a:effectLst/>
                <a:uLnTx/>
                <a:uFillTx/>
                <a:latin typeface="Gill Sans MT" panose="020B0502020104020203" pitchFamily="34" charset="0"/>
                <a:ea typeface="+mj-ea"/>
                <a:cs typeface="Arial" panose="020B0604020202020204" pitchFamily="34" charset="0"/>
              </a:rPr>
              <a:t>starting with your top choice.</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33109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a:spLocks noGrp="1"/>
          </p:cNvSpPr>
          <p:nvPr>
            <p:ph type="subTitle" idx="1"/>
          </p:nvPr>
        </p:nvSpPr>
        <p:spPr>
          <a:xfrm>
            <a:off x="450211" y="104472"/>
            <a:ext cx="11615666" cy="926170"/>
          </a:xfrm>
        </p:spPr>
        <p:txBody>
          <a:bodyPr anchor="ctr">
            <a:noAutofit/>
          </a:bodyPr>
          <a:lstStyle/>
          <a:p>
            <a:pPr algn="l">
              <a:lnSpc>
                <a:spcPct val="100000"/>
              </a:lnSpc>
              <a:spcBef>
                <a:spcPts val="0"/>
              </a:spcBef>
              <a:tabLst>
                <a:tab pos="10337800" algn="l"/>
              </a:tabLst>
            </a:pPr>
            <a:r>
              <a:rPr lang="en-US" sz="4000" b="1" dirty="0">
                <a:solidFill>
                  <a:schemeClr val="bg1"/>
                </a:solidFill>
                <a:latin typeface="Gill Sans MT" panose="020B0502020104020203" pitchFamily="34" charset="0"/>
              </a:rPr>
              <a:t>Getting an Offer</a:t>
            </a:r>
          </a:p>
        </p:txBody>
      </p:sp>
      <p:sp>
        <p:nvSpPr>
          <p:cNvPr id="13" name="TextBox 12"/>
          <p:cNvSpPr txBox="1"/>
          <p:nvPr/>
        </p:nvSpPr>
        <p:spPr bwMode="auto">
          <a:xfrm rot="5400000">
            <a:off x="-223838" y="3866384"/>
            <a:ext cx="1281113" cy="246062"/>
          </a:xfrm>
          <a:prstGeom prst="rect">
            <a:avLst/>
          </a:prstGeom>
          <a:noFill/>
        </p:spPr>
        <p:txBody>
          <a:bodyPr>
            <a:spAutoFit/>
          </a:bodyPr>
          <a:lstStyle/>
          <a:p>
            <a:pPr algn="ctr" defTabSz="914400" fontAlgn="auto">
              <a:spcBef>
                <a:spcPts val="0"/>
              </a:spcBef>
              <a:spcAft>
                <a:spcPts val="0"/>
              </a:spcAft>
              <a:defRPr/>
            </a:pPr>
            <a:r>
              <a:rPr lang="en-US" sz="1000" kern="1000" spc="50" dirty="0">
                <a:solidFill>
                  <a:prstClr val="white"/>
                </a:solidFill>
                <a:latin typeface="Arial"/>
                <a:ea typeface="+mn-ea"/>
                <a:cs typeface="Arial"/>
              </a:rPr>
              <a:t>Group Three</a:t>
            </a:r>
          </a:p>
        </p:txBody>
      </p:sp>
      <p:sp>
        <p:nvSpPr>
          <p:cNvPr id="16" name="Pentagon 8"/>
          <p:cNvSpPr/>
          <p:nvPr/>
        </p:nvSpPr>
        <p:spPr>
          <a:xfrm rot="5400000">
            <a:off x="3243263" y="4911752"/>
            <a:ext cx="171450" cy="261938"/>
          </a:xfrm>
          <a:prstGeom prst="homePlate">
            <a:avLst/>
          </a:prstGeom>
          <a:solidFill>
            <a:schemeClr val="bg1"/>
          </a:solidFill>
          <a:ln>
            <a:noFill/>
          </a:ln>
        </p:spPr>
        <p:style>
          <a:lnRef idx="2">
            <a:schemeClr val="dk1"/>
          </a:lnRef>
          <a:fillRef idx="1">
            <a:schemeClr val="lt1"/>
          </a:fillRef>
          <a:effectRef idx="0">
            <a:schemeClr val="dk1"/>
          </a:effectRef>
          <a:fontRef idx="minor">
            <a:schemeClr val="dk1"/>
          </a:fontRef>
        </p:style>
        <p:txBody>
          <a:bodyPr anchor="ctr"/>
          <a:lstStyle/>
          <a:p>
            <a:pPr algn="ctr" defTabSz="914400" fontAlgn="auto">
              <a:spcBef>
                <a:spcPts val="0"/>
              </a:spcBef>
              <a:spcAft>
                <a:spcPts val="0"/>
              </a:spcAft>
              <a:defRPr/>
            </a:pPr>
            <a:endParaRPr lang="en-US" dirty="0">
              <a:solidFill>
                <a:prstClr val="black"/>
              </a:solidFill>
            </a:endParaRPr>
          </a:p>
        </p:txBody>
      </p:sp>
      <p:sp>
        <p:nvSpPr>
          <p:cNvPr id="20" name="Pentagon 13"/>
          <p:cNvSpPr/>
          <p:nvPr/>
        </p:nvSpPr>
        <p:spPr>
          <a:xfrm rot="5400000">
            <a:off x="366656" y="3744111"/>
            <a:ext cx="162649" cy="290486"/>
          </a:xfrm>
          <a:prstGeom prst="homePlate">
            <a:avLst/>
          </a:prstGeom>
          <a:solidFill>
            <a:schemeClr val="bg1"/>
          </a:solidFill>
          <a:ln>
            <a:noFill/>
          </a:ln>
        </p:spPr>
        <p:style>
          <a:lnRef idx="2">
            <a:schemeClr val="dk1"/>
          </a:lnRef>
          <a:fillRef idx="1">
            <a:schemeClr val="lt1"/>
          </a:fillRef>
          <a:effectRef idx="0">
            <a:schemeClr val="dk1"/>
          </a:effectRef>
          <a:fontRef idx="minor">
            <a:schemeClr val="dk1"/>
          </a:fontRef>
        </p:style>
        <p:txBody>
          <a:bodyPr anchor="ctr"/>
          <a:lstStyle/>
          <a:p>
            <a:pPr algn="ctr" defTabSz="914400" fontAlgn="auto">
              <a:spcBef>
                <a:spcPts val="0"/>
              </a:spcBef>
              <a:spcAft>
                <a:spcPts val="0"/>
              </a:spcAft>
              <a:defRPr/>
            </a:pPr>
            <a:endParaRPr lang="en-US" dirty="0">
              <a:solidFill>
                <a:prstClr val="black"/>
              </a:solidFill>
            </a:endParaRPr>
          </a:p>
        </p:txBody>
      </p:sp>
      <p:sp>
        <p:nvSpPr>
          <p:cNvPr id="21" name="Pentagon 14"/>
          <p:cNvSpPr/>
          <p:nvPr/>
        </p:nvSpPr>
        <p:spPr>
          <a:xfrm rot="5400000">
            <a:off x="366299" y="4803457"/>
            <a:ext cx="156690" cy="312205"/>
          </a:xfrm>
          <a:prstGeom prst="homePlate">
            <a:avLst>
              <a:gd name="adj" fmla="val 49998"/>
            </a:avLst>
          </a:prstGeom>
          <a:solidFill>
            <a:schemeClr val="bg1"/>
          </a:solidFill>
          <a:ln>
            <a:noFill/>
          </a:ln>
        </p:spPr>
        <p:style>
          <a:lnRef idx="2">
            <a:schemeClr val="dk1"/>
          </a:lnRef>
          <a:fillRef idx="1">
            <a:schemeClr val="lt1"/>
          </a:fillRef>
          <a:effectRef idx="0">
            <a:schemeClr val="dk1"/>
          </a:effectRef>
          <a:fontRef idx="minor">
            <a:schemeClr val="dk1"/>
          </a:fontRef>
        </p:style>
        <p:txBody>
          <a:bodyPr anchor="ctr"/>
          <a:lstStyle/>
          <a:p>
            <a:pPr algn="ctr" defTabSz="914400" fontAlgn="auto">
              <a:spcBef>
                <a:spcPts val="0"/>
              </a:spcBef>
              <a:spcAft>
                <a:spcPts val="0"/>
              </a:spcAft>
              <a:defRPr/>
            </a:pPr>
            <a:endParaRPr lang="en-US" dirty="0">
              <a:solidFill>
                <a:prstClr val="black"/>
              </a:solidFill>
            </a:endParaRPr>
          </a:p>
        </p:txBody>
      </p:sp>
      <p:sp>
        <p:nvSpPr>
          <p:cNvPr id="22" name="Rectangle 21"/>
          <p:cNvSpPr/>
          <p:nvPr/>
        </p:nvSpPr>
        <p:spPr>
          <a:xfrm>
            <a:off x="2456976" y="3063487"/>
            <a:ext cx="543949" cy="4271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algn="ctr" defTabSz="889000" fontAlgn="auto">
              <a:lnSpc>
                <a:spcPct val="90000"/>
              </a:lnSpc>
              <a:spcAft>
                <a:spcPct val="35000"/>
              </a:spcAft>
            </a:pPr>
            <a:endParaRPr lang="en-US" sz="2000" dirty="0">
              <a:solidFill>
                <a:prstClr val="black"/>
              </a:solidFill>
              <a:latin typeface="Franklin Gothic Demi" panose="020B0703020102020204" pitchFamily="34" charset="0"/>
              <a:cs typeface="Arial"/>
            </a:endParaRPr>
          </a:p>
          <a:p>
            <a:pPr algn="ctr" defTabSz="889000" fontAlgn="auto">
              <a:lnSpc>
                <a:spcPct val="90000"/>
              </a:lnSpc>
              <a:spcAft>
                <a:spcPct val="35000"/>
              </a:spcAft>
            </a:pPr>
            <a:endParaRPr lang="en-US" sz="2000" dirty="0">
              <a:solidFill>
                <a:prstClr val="black"/>
              </a:solidFill>
              <a:latin typeface="Franklin Gothic Demi" panose="020B0703020102020204" pitchFamily="34" charset="0"/>
              <a:cs typeface="Arial"/>
            </a:endParaRPr>
          </a:p>
        </p:txBody>
      </p:sp>
      <p:sp>
        <p:nvSpPr>
          <p:cNvPr id="23" name="TextBox 22"/>
          <p:cNvSpPr txBox="1"/>
          <p:nvPr/>
        </p:nvSpPr>
        <p:spPr>
          <a:xfrm>
            <a:off x="1435093" y="2898506"/>
            <a:ext cx="4274327" cy="736168"/>
          </a:xfrm>
          <a:prstGeom prst="rect">
            <a:avLst/>
          </a:prstGeom>
          <a:solidFill>
            <a:srgbClr val="FF579B"/>
          </a:solidFill>
          <a:effectLst>
            <a:outerShdw blurRad="50800" dist="38100" dir="2700000" algn="tl" rotWithShape="0">
              <a:prstClr val="black">
                <a:alpha val="40000"/>
              </a:prstClr>
            </a:outerShdw>
          </a:effectLst>
        </p:spPr>
        <p:txBody>
          <a:bodyPr wrap="square" rtlCol="0" anchor="ctr" anchorCtr="1">
            <a:noAutofit/>
          </a:bodyPr>
          <a:lstStyle>
            <a:defPPr>
              <a:defRPr lang="en-US"/>
            </a:defPPr>
            <a:lvl1pPr algn="ctr">
              <a:defRPr>
                <a:solidFill>
                  <a:prstClr val="black"/>
                </a:solidFill>
                <a:latin typeface="Gill Sans MT" panose="020B0502020104020203" pitchFamily="34" charset="0"/>
              </a:defRPr>
            </a:lvl1pPr>
          </a:lstStyle>
          <a:p>
            <a:r>
              <a:rPr lang="en-US" dirty="0"/>
              <a:t>Start your High School Application </a:t>
            </a:r>
          </a:p>
        </p:txBody>
      </p:sp>
      <p:sp>
        <p:nvSpPr>
          <p:cNvPr id="24" name="TextBox 23"/>
          <p:cNvSpPr txBox="1"/>
          <p:nvPr/>
        </p:nvSpPr>
        <p:spPr>
          <a:xfrm>
            <a:off x="1435094" y="3899363"/>
            <a:ext cx="4274327" cy="840230"/>
          </a:xfrm>
          <a:prstGeom prst="rect">
            <a:avLst/>
          </a:prstGeom>
          <a:solidFill>
            <a:srgbClr val="FF81B4"/>
          </a:solidFill>
          <a:effectLst>
            <a:outerShdw blurRad="50800" dist="38100" dir="2700000" algn="tl" rotWithShape="0">
              <a:prstClr val="black">
                <a:alpha val="40000"/>
              </a:prstClr>
            </a:outerShdw>
          </a:effectLst>
        </p:spPr>
        <p:txBody>
          <a:bodyPr wrap="square" rtlCol="0" anchor="ctr" anchorCtr="0">
            <a:noAutofit/>
          </a:bodyPr>
          <a:lstStyle>
            <a:defPPr>
              <a:defRPr lang="en-US"/>
            </a:defPPr>
            <a:lvl1pPr algn="ctr" defTabSz="889000" fontAlgn="auto">
              <a:lnSpc>
                <a:spcPct val="90000"/>
              </a:lnSpc>
              <a:spcAft>
                <a:spcPct val="35000"/>
              </a:spcAft>
              <a:defRPr>
                <a:solidFill>
                  <a:prstClr val="black"/>
                </a:solidFill>
                <a:latin typeface="Gill Sans MT" panose="020B0502020104020203" pitchFamily="34" charset="0"/>
                <a:cs typeface="Arial"/>
              </a:defRPr>
            </a:lvl1pPr>
          </a:lstStyle>
          <a:p>
            <a:r>
              <a:rPr lang="en-US" dirty="0"/>
              <a:t>Complete application by listing </a:t>
            </a:r>
            <a:r>
              <a:rPr lang="en-US" dirty="0">
                <a:latin typeface="Franklin Gothic Book" panose="020B0503020102020204" pitchFamily="34" charset="0"/>
              </a:rPr>
              <a:t>1</a:t>
            </a:r>
            <a:r>
              <a:rPr lang="en-US" dirty="0"/>
              <a:t>2 programs in your true order of preference. </a:t>
            </a:r>
          </a:p>
        </p:txBody>
      </p:sp>
      <p:sp>
        <p:nvSpPr>
          <p:cNvPr id="25" name="TextBox 24"/>
          <p:cNvSpPr txBox="1"/>
          <p:nvPr/>
        </p:nvSpPr>
        <p:spPr>
          <a:xfrm>
            <a:off x="6788727" y="2907393"/>
            <a:ext cx="4641278" cy="731520"/>
          </a:xfrm>
          <a:prstGeom prst="rect">
            <a:avLst/>
          </a:prstGeom>
          <a:solidFill>
            <a:srgbClr val="0083E6"/>
          </a:solidFill>
          <a:effectLst>
            <a:outerShdw blurRad="50800" dist="38100" dir="2700000" algn="tl" rotWithShape="0">
              <a:prstClr val="black">
                <a:alpha val="40000"/>
              </a:prstClr>
            </a:outerShdw>
          </a:effectLst>
        </p:spPr>
        <p:txBody>
          <a:bodyPr wrap="square" rtlCol="0" anchor="ctr" anchorCtr="1">
            <a:spAutoFit/>
          </a:bodyPr>
          <a:lstStyle>
            <a:defPPr>
              <a:defRPr lang="en-US"/>
            </a:defPPr>
            <a:lvl1pPr algn="ctr" defTabSz="889000" fontAlgn="auto">
              <a:lnSpc>
                <a:spcPct val="90000"/>
              </a:lnSpc>
              <a:spcAft>
                <a:spcPct val="35000"/>
              </a:spcAft>
              <a:defRPr>
                <a:solidFill>
                  <a:prstClr val="black"/>
                </a:solidFill>
                <a:latin typeface="Gill Sans MT" panose="020B0502020104020203" pitchFamily="34" charset="0"/>
                <a:cs typeface="Arial"/>
              </a:defRPr>
            </a:lvl1pPr>
          </a:lstStyle>
          <a:p>
            <a:r>
              <a:rPr lang="en-US" dirty="0">
                <a:solidFill>
                  <a:schemeClr val="bg1"/>
                </a:solidFill>
              </a:rPr>
              <a:t>Register</a:t>
            </a:r>
            <a:r>
              <a:rPr lang="en-US" dirty="0">
                <a:solidFill>
                  <a:schemeClr val="bg1"/>
                </a:solidFill>
                <a:latin typeface="MS Reference Sans Serif" panose="020B0604030504040204" pitchFamily="34" charset="0"/>
              </a:rPr>
              <a:t>—</a:t>
            </a:r>
            <a:r>
              <a:rPr lang="en-US" dirty="0">
                <a:solidFill>
                  <a:schemeClr val="bg1"/>
                </a:solidFill>
              </a:rPr>
              <a:t>then get Test or Audition Ticket.</a:t>
            </a:r>
          </a:p>
        </p:txBody>
      </p:sp>
      <p:sp>
        <p:nvSpPr>
          <p:cNvPr id="27" name="TextBox 26"/>
          <p:cNvSpPr txBox="1"/>
          <p:nvPr/>
        </p:nvSpPr>
        <p:spPr>
          <a:xfrm>
            <a:off x="1435096" y="5094954"/>
            <a:ext cx="4274324" cy="822960"/>
          </a:xfrm>
          <a:prstGeom prst="rect">
            <a:avLst/>
          </a:prstGeom>
          <a:solidFill>
            <a:srgbClr val="FFAFCF"/>
          </a:solidFill>
          <a:effectLst>
            <a:outerShdw blurRad="50800" dist="38100" dir="2700000" algn="tl" rotWithShape="0">
              <a:prstClr val="black">
                <a:alpha val="40000"/>
              </a:prstClr>
            </a:outerShdw>
          </a:effectLst>
        </p:spPr>
        <p:txBody>
          <a:bodyPr wrap="square" rtlCol="0" anchor="ctr" anchorCtr="1">
            <a:spAutoFit/>
          </a:bodyPr>
          <a:lstStyle>
            <a:defPPr>
              <a:defRPr lang="en-US"/>
            </a:defPPr>
            <a:lvl1pPr algn="ctr" defTabSz="889000" fontAlgn="auto">
              <a:lnSpc>
                <a:spcPct val="90000"/>
              </a:lnSpc>
              <a:spcAft>
                <a:spcPct val="35000"/>
              </a:spcAft>
              <a:defRPr>
                <a:solidFill>
                  <a:prstClr val="black"/>
                </a:solidFill>
                <a:latin typeface="Franklin Gothic Medium" panose="020B0603020102020204" pitchFamily="34" charset="0"/>
                <a:cs typeface="Arial"/>
              </a:defRPr>
            </a:lvl1pPr>
          </a:lstStyle>
          <a:p>
            <a:r>
              <a:rPr lang="en-US" sz="2400" b="1" dirty="0"/>
              <a:t>Up to 1 Offer</a:t>
            </a:r>
          </a:p>
        </p:txBody>
      </p:sp>
      <p:sp>
        <p:nvSpPr>
          <p:cNvPr id="28" name="TextBox 27"/>
          <p:cNvSpPr txBox="1"/>
          <p:nvPr/>
        </p:nvSpPr>
        <p:spPr>
          <a:xfrm>
            <a:off x="6830756" y="5046650"/>
            <a:ext cx="2077716" cy="811736"/>
          </a:xfrm>
          <a:prstGeom prst="rect">
            <a:avLst/>
          </a:prstGeom>
          <a:solidFill>
            <a:srgbClr val="47B0FF"/>
          </a:solidFill>
          <a:effectLst>
            <a:outerShdw blurRad="50800" dist="38100" dir="2700000" algn="tl" rotWithShape="0">
              <a:prstClr val="black">
                <a:alpha val="40000"/>
              </a:prstClr>
            </a:outerShdw>
          </a:effectLst>
        </p:spPr>
        <p:txBody>
          <a:bodyPr wrap="square" rtlCol="0" anchor="ctr" anchorCtr="0">
            <a:noAutofit/>
          </a:bodyPr>
          <a:lstStyle>
            <a:defPPr>
              <a:defRPr lang="en-US"/>
            </a:defPPr>
            <a:lvl1pPr algn="ctr" defTabSz="889000" fontAlgn="auto">
              <a:lnSpc>
                <a:spcPct val="90000"/>
              </a:lnSpc>
              <a:spcAft>
                <a:spcPct val="35000"/>
              </a:spcAft>
              <a:defRPr>
                <a:solidFill>
                  <a:prstClr val="black"/>
                </a:solidFill>
                <a:latin typeface="Franklin Gothic Medium" panose="020B0603020102020204" pitchFamily="34" charset="0"/>
                <a:cs typeface="Arial"/>
              </a:defRPr>
            </a:lvl1pPr>
          </a:lstStyle>
          <a:p>
            <a:r>
              <a:rPr lang="en-US" dirty="0">
                <a:solidFill>
                  <a:schemeClr val="bg1"/>
                </a:solidFill>
              </a:rPr>
              <a:t>1 Offer</a:t>
            </a:r>
          </a:p>
        </p:txBody>
      </p:sp>
      <p:sp>
        <p:nvSpPr>
          <p:cNvPr id="29" name="TextBox 28"/>
          <p:cNvSpPr txBox="1"/>
          <p:nvPr/>
        </p:nvSpPr>
        <p:spPr>
          <a:xfrm>
            <a:off x="9222856" y="5037904"/>
            <a:ext cx="2207149" cy="820481"/>
          </a:xfrm>
          <a:prstGeom prst="rect">
            <a:avLst/>
          </a:prstGeom>
          <a:solidFill>
            <a:srgbClr val="47B0FF"/>
          </a:solidFill>
          <a:effectLst>
            <a:outerShdw blurRad="50800" dist="38100" dir="2700000" algn="tl" rotWithShape="0">
              <a:prstClr val="black">
                <a:alpha val="40000"/>
              </a:prstClr>
            </a:outerShdw>
          </a:effectLst>
        </p:spPr>
        <p:txBody>
          <a:bodyPr wrap="square" rtlCol="0" anchor="ctr" anchorCtr="0">
            <a:noAutofit/>
          </a:bodyPr>
          <a:lstStyle>
            <a:defPPr>
              <a:defRPr lang="en-US"/>
            </a:defPPr>
            <a:lvl1pPr algn="ctr" defTabSz="889000" fontAlgn="auto">
              <a:lnSpc>
                <a:spcPct val="90000"/>
              </a:lnSpc>
              <a:spcAft>
                <a:spcPct val="35000"/>
              </a:spcAft>
              <a:defRPr>
                <a:solidFill>
                  <a:prstClr val="black"/>
                </a:solidFill>
                <a:latin typeface="Franklin Gothic Medium" panose="020B0603020102020204" pitchFamily="34" charset="0"/>
                <a:cs typeface="Arial"/>
              </a:defRPr>
            </a:lvl1pPr>
          </a:lstStyle>
          <a:p>
            <a:r>
              <a:rPr lang="en-US" dirty="0">
                <a:solidFill>
                  <a:schemeClr val="bg1"/>
                </a:solidFill>
              </a:rPr>
              <a:t>1-6 Offers</a:t>
            </a:r>
          </a:p>
        </p:txBody>
      </p:sp>
      <p:sp>
        <p:nvSpPr>
          <p:cNvPr id="33" name="Pentagon 33"/>
          <p:cNvSpPr/>
          <p:nvPr/>
        </p:nvSpPr>
        <p:spPr>
          <a:xfrm rot="5400000">
            <a:off x="365666" y="3737363"/>
            <a:ext cx="156690" cy="312205"/>
          </a:xfrm>
          <a:prstGeom prst="homePlate">
            <a:avLst>
              <a:gd name="adj" fmla="val 49998"/>
            </a:avLst>
          </a:prstGeom>
          <a:solidFill>
            <a:schemeClr val="bg1"/>
          </a:solidFill>
          <a:ln>
            <a:noFill/>
          </a:ln>
        </p:spPr>
        <p:style>
          <a:lnRef idx="2">
            <a:schemeClr val="dk1"/>
          </a:lnRef>
          <a:fillRef idx="1">
            <a:schemeClr val="lt1"/>
          </a:fillRef>
          <a:effectRef idx="0">
            <a:schemeClr val="dk1"/>
          </a:effectRef>
          <a:fontRef idx="minor">
            <a:schemeClr val="dk1"/>
          </a:fontRef>
        </p:style>
        <p:txBody>
          <a:bodyPr anchor="ctr"/>
          <a:lstStyle/>
          <a:p>
            <a:pPr algn="ctr" defTabSz="914400" fontAlgn="auto">
              <a:spcBef>
                <a:spcPts val="0"/>
              </a:spcBef>
              <a:spcAft>
                <a:spcPts val="0"/>
              </a:spcAft>
              <a:defRPr/>
            </a:pPr>
            <a:endParaRPr lang="en-US" dirty="0">
              <a:solidFill>
                <a:prstClr val="black"/>
              </a:solidFill>
            </a:endParaRPr>
          </a:p>
        </p:txBody>
      </p:sp>
      <p:cxnSp>
        <p:nvCxnSpPr>
          <p:cNvPr id="34" name="Straight Arrow Connector 33"/>
          <p:cNvCxnSpPr/>
          <p:nvPr/>
        </p:nvCxnSpPr>
        <p:spPr>
          <a:xfrm>
            <a:off x="3593888" y="3616749"/>
            <a:ext cx="1" cy="264690"/>
          </a:xfrm>
          <a:prstGeom prst="straightConnector1">
            <a:avLst/>
          </a:prstGeom>
          <a:ln w="38100">
            <a:solidFill>
              <a:schemeClr val="tx1">
                <a:lumMod val="65000"/>
                <a:lumOff val="3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597746" y="4738531"/>
            <a:ext cx="1" cy="299374"/>
          </a:xfrm>
          <a:prstGeom prst="straightConnector1">
            <a:avLst/>
          </a:prstGeom>
          <a:ln w="38100">
            <a:solidFill>
              <a:schemeClr val="tx1">
                <a:lumMod val="65000"/>
                <a:lumOff val="3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0" idx="2"/>
            <a:endCxn id="28" idx="0"/>
          </p:cNvCxnSpPr>
          <p:nvPr/>
        </p:nvCxnSpPr>
        <p:spPr>
          <a:xfrm flipH="1">
            <a:off x="7869614" y="4701376"/>
            <a:ext cx="1" cy="345274"/>
          </a:xfrm>
          <a:prstGeom prst="straightConnector1">
            <a:avLst/>
          </a:prstGeom>
          <a:ln w="38100">
            <a:solidFill>
              <a:schemeClr val="tx1">
                <a:lumMod val="65000"/>
                <a:lumOff val="3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30" idx="0"/>
          </p:cNvCxnSpPr>
          <p:nvPr/>
        </p:nvCxnSpPr>
        <p:spPr>
          <a:xfrm>
            <a:off x="7868215" y="3736920"/>
            <a:ext cx="1400" cy="233760"/>
          </a:xfrm>
          <a:prstGeom prst="straightConnector1">
            <a:avLst/>
          </a:prstGeom>
          <a:ln w="38100">
            <a:solidFill>
              <a:schemeClr val="tx1">
                <a:lumMod val="65000"/>
                <a:lumOff val="3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6" idx="2"/>
            <a:endCxn id="29" idx="0"/>
          </p:cNvCxnSpPr>
          <p:nvPr/>
        </p:nvCxnSpPr>
        <p:spPr>
          <a:xfrm>
            <a:off x="10326431" y="4701376"/>
            <a:ext cx="0" cy="336528"/>
          </a:xfrm>
          <a:prstGeom prst="straightConnector1">
            <a:avLst/>
          </a:prstGeom>
          <a:ln w="38100">
            <a:solidFill>
              <a:schemeClr val="tx1">
                <a:lumMod val="65000"/>
                <a:lumOff val="3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26" idx="0"/>
          </p:cNvCxnSpPr>
          <p:nvPr/>
        </p:nvCxnSpPr>
        <p:spPr>
          <a:xfrm>
            <a:off x="10326431" y="3736920"/>
            <a:ext cx="0" cy="233759"/>
          </a:xfrm>
          <a:prstGeom prst="straightConnector1">
            <a:avLst/>
          </a:prstGeom>
          <a:ln w="38100">
            <a:solidFill>
              <a:schemeClr val="tx1">
                <a:lumMod val="65000"/>
                <a:lumOff val="3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3593888" y="1299706"/>
            <a:ext cx="1694834" cy="849028"/>
            <a:chOff x="3593888" y="1299706"/>
            <a:chExt cx="1694834" cy="849028"/>
          </a:xfrm>
        </p:grpSpPr>
        <p:sp>
          <p:nvSpPr>
            <p:cNvPr id="41" name="TextBox 40"/>
            <p:cNvSpPr txBox="1"/>
            <p:nvPr/>
          </p:nvSpPr>
          <p:spPr>
            <a:xfrm>
              <a:off x="3593890" y="1299706"/>
              <a:ext cx="1694832" cy="400110"/>
            </a:xfrm>
            <a:prstGeom prst="rect">
              <a:avLst/>
            </a:prstGeom>
            <a:noFill/>
          </p:spPr>
          <p:txBody>
            <a:bodyPr wrap="square" rtlCol="0">
              <a:spAutoFit/>
            </a:bodyPr>
            <a:lstStyle/>
            <a:p>
              <a:pPr algn="ctr"/>
              <a:r>
                <a:rPr lang="en-US" sz="2000" b="1" dirty="0">
                  <a:solidFill>
                    <a:srgbClr val="FF0066"/>
                  </a:solidFill>
                  <a:latin typeface="Gill Sans MT" panose="020B0502020104020203" pitchFamily="34" charset="0"/>
                </a:rPr>
                <a:t>Required</a:t>
              </a:r>
            </a:p>
          </p:txBody>
        </p:sp>
        <p:cxnSp>
          <p:nvCxnSpPr>
            <p:cNvPr id="46" name="Elbow Connector 47"/>
            <p:cNvCxnSpPr>
              <a:cxnSpLocks/>
              <a:stCxn id="77" idx="1"/>
              <a:endCxn id="49" idx="0"/>
            </p:cNvCxnSpPr>
            <p:nvPr/>
          </p:nvCxnSpPr>
          <p:spPr>
            <a:xfrm rot="10800000" flipV="1">
              <a:off x="3593888" y="1668658"/>
              <a:ext cx="1666224" cy="480076"/>
            </a:xfrm>
            <a:prstGeom prst="bentConnector2">
              <a:avLst/>
            </a:prstGeom>
            <a:ln w="38100">
              <a:solidFill>
                <a:schemeClr val="tx1">
                  <a:lumMod val="65000"/>
                  <a:lumOff val="35000"/>
                </a:schemeClr>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cxnSp>
        <p:nvCxnSpPr>
          <p:cNvPr id="47" name="Elbow Connector 52"/>
          <p:cNvCxnSpPr>
            <a:stCxn id="77" idx="3"/>
            <a:endCxn id="50" idx="0"/>
          </p:cNvCxnSpPr>
          <p:nvPr/>
        </p:nvCxnSpPr>
        <p:spPr>
          <a:xfrm>
            <a:off x="7255976" y="1668658"/>
            <a:ext cx="1851285" cy="489254"/>
          </a:xfrm>
          <a:prstGeom prst="bentConnector2">
            <a:avLst/>
          </a:prstGeom>
          <a:ln w="38100">
            <a:solidFill>
              <a:schemeClr val="tx1">
                <a:lumMod val="65000"/>
                <a:lumOff val="35000"/>
              </a:schemeClr>
            </a:solidFill>
            <a:prstDash val="sysDash"/>
            <a:round/>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255976" y="1315903"/>
            <a:ext cx="1833867" cy="400110"/>
          </a:xfrm>
          <a:prstGeom prst="rect">
            <a:avLst/>
          </a:prstGeom>
          <a:noFill/>
        </p:spPr>
        <p:txBody>
          <a:bodyPr wrap="square" rtlCol="0">
            <a:spAutoFit/>
          </a:bodyPr>
          <a:lstStyle/>
          <a:p>
            <a:pPr algn="ctr" defTabSz="914400" fontAlgn="auto">
              <a:spcBef>
                <a:spcPts val="0"/>
              </a:spcBef>
              <a:spcAft>
                <a:spcPts val="0"/>
              </a:spcAft>
            </a:pPr>
            <a:r>
              <a:rPr lang="en-US" sz="2000" b="1" dirty="0">
                <a:solidFill>
                  <a:srgbClr val="3D7DBF"/>
                </a:solidFill>
                <a:latin typeface="Gill Sans MT" panose="020B0502020104020203" pitchFamily="34" charset="0"/>
              </a:rPr>
              <a:t>Optional</a:t>
            </a:r>
          </a:p>
        </p:txBody>
      </p:sp>
      <p:sp>
        <p:nvSpPr>
          <p:cNvPr id="49" name="Rounded Rectangle 58"/>
          <p:cNvSpPr/>
          <p:nvPr/>
        </p:nvSpPr>
        <p:spPr>
          <a:xfrm>
            <a:off x="1396577" y="2148734"/>
            <a:ext cx="4394622" cy="653796"/>
          </a:xfrm>
          <a:prstGeom prst="roundRect">
            <a:avLst/>
          </a:prstGeom>
          <a:solidFill>
            <a:srgbClr val="FF0066"/>
          </a:solidFill>
          <a:effectLst>
            <a:outerShdw blurRad="63500" sx="102000" sy="102000" algn="ctr" rotWithShape="0">
              <a:prstClr val="black">
                <a:alpha val="40000"/>
              </a:prstClr>
            </a:outerShdw>
          </a:effectLst>
        </p:spPr>
        <p:txBody>
          <a:bodyPr wrap="square" rtlCol="0">
            <a:spAutoFit/>
          </a:bodyPr>
          <a:lstStyle/>
          <a:p>
            <a:pPr algn="ctr" defTabSz="889000">
              <a:lnSpc>
                <a:spcPct val="90000"/>
              </a:lnSpc>
              <a:spcAft>
                <a:spcPct val="35000"/>
              </a:spcAft>
            </a:pPr>
            <a:r>
              <a:rPr lang="en-US" b="1" dirty="0">
                <a:solidFill>
                  <a:schemeClr val="bg1"/>
                </a:solidFill>
                <a:effectLst>
                  <a:outerShdw blurRad="38100" dist="38100" dir="2700000" algn="tl">
                    <a:srgbClr val="000000">
                      <a:alpha val="43137"/>
                    </a:srgbClr>
                  </a:outerShdw>
                </a:effectLst>
                <a:latin typeface="Gill Sans MT" panose="020B0502020104020203" pitchFamily="34" charset="0"/>
                <a:cs typeface="Arial"/>
              </a:rPr>
              <a:t>High School Application</a:t>
            </a:r>
            <a:br>
              <a:rPr lang="en-US" b="1" dirty="0">
                <a:solidFill>
                  <a:schemeClr val="bg1"/>
                </a:solidFill>
                <a:effectLst>
                  <a:outerShdw blurRad="38100" dist="38100" dir="2700000" algn="tl">
                    <a:srgbClr val="000000">
                      <a:alpha val="43137"/>
                    </a:srgbClr>
                  </a:outerShdw>
                </a:effectLst>
                <a:latin typeface="Gill Sans MT" panose="020B0502020104020203" pitchFamily="34" charset="0"/>
                <a:cs typeface="Arial"/>
              </a:rPr>
            </a:br>
            <a:r>
              <a:rPr lang="en-US" dirty="0">
                <a:solidFill>
                  <a:schemeClr val="bg1"/>
                </a:solidFill>
                <a:effectLst>
                  <a:outerShdw blurRad="38100" dist="38100" dir="2700000" algn="tl">
                    <a:srgbClr val="000000">
                      <a:alpha val="43137"/>
                    </a:srgbClr>
                  </a:outerShdw>
                </a:effectLst>
                <a:latin typeface="Gill Sans MT" panose="020B0502020104020203" pitchFamily="34" charset="0"/>
                <a:cs typeface="Arial"/>
              </a:rPr>
              <a:t>700+ Programs at 400+ High Schools</a:t>
            </a:r>
          </a:p>
        </p:txBody>
      </p:sp>
      <p:sp>
        <p:nvSpPr>
          <p:cNvPr id="50" name="Rounded Rectangle 62"/>
          <p:cNvSpPr/>
          <p:nvPr/>
        </p:nvSpPr>
        <p:spPr>
          <a:xfrm>
            <a:off x="6711043" y="2157912"/>
            <a:ext cx="4792436" cy="653796"/>
          </a:xfrm>
          <a:prstGeom prst="roundRect">
            <a:avLst/>
          </a:prstGeom>
          <a:solidFill>
            <a:srgbClr val="0070C0"/>
          </a:solidFill>
          <a:effectLst>
            <a:outerShdw blurRad="63500" sx="102000" sy="102000" algn="ctr" rotWithShape="0">
              <a:prstClr val="black">
                <a:alpha val="40000"/>
              </a:prstClr>
            </a:outerShdw>
          </a:effectLst>
        </p:spPr>
        <p:txBody>
          <a:bodyPr wrap="square" rtlCol="0">
            <a:spAutoFit/>
          </a:bodyPr>
          <a:lstStyle/>
          <a:p>
            <a:pPr algn="ctr" defTabSz="889000">
              <a:lnSpc>
                <a:spcPct val="90000"/>
              </a:lnSpc>
              <a:spcAft>
                <a:spcPct val="35000"/>
              </a:spcAft>
              <a:tabLst>
                <a:tab pos="290513" algn="ctr"/>
                <a:tab pos="3033713" algn="ctr"/>
              </a:tabLst>
            </a:pPr>
            <a:r>
              <a:rPr lang="en-US" b="1" dirty="0">
                <a:solidFill>
                  <a:schemeClr val="bg1"/>
                </a:solidFill>
                <a:effectLst>
                  <a:outerShdw blurRad="38100" dist="38100" dir="2700000" algn="tl">
                    <a:srgbClr val="000000">
                      <a:alpha val="43137"/>
                    </a:srgbClr>
                  </a:outerShdw>
                </a:effectLst>
                <a:latin typeface="Gill Sans MT" panose="020B0502020104020203" pitchFamily="34" charset="0"/>
                <a:cs typeface="Arial"/>
              </a:rPr>
              <a:t>Specialized High Schools</a:t>
            </a:r>
            <a:br>
              <a:rPr lang="en-US" b="1" dirty="0">
                <a:solidFill>
                  <a:schemeClr val="bg1"/>
                </a:solidFill>
                <a:effectLst>
                  <a:outerShdw blurRad="38100" dist="38100" dir="2700000" algn="tl">
                    <a:srgbClr val="000000">
                      <a:alpha val="43137"/>
                    </a:srgbClr>
                  </a:outerShdw>
                </a:effectLst>
                <a:latin typeface="Gill Sans MT" panose="020B0502020104020203" pitchFamily="34" charset="0"/>
                <a:cs typeface="Arial"/>
              </a:rPr>
            </a:br>
            <a:r>
              <a:rPr lang="en-US" sz="1600" dirty="0">
                <a:solidFill>
                  <a:schemeClr val="bg1"/>
                </a:solidFill>
                <a:effectLst>
                  <a:outerShdw blurRad="38100" dist="38100" dir="2700000" algn="tl">
                    <a:srgbClr val="000000">
                      <a:alpha val="43137"/>
                    </a:srgbClr>
                  </a:outerShdw>
                </a:effectLst>
                <a:latin typeface="Gill Sans MT" panose="020B0502020104020203" pitchFamily="34" charset="0"/>
                <a:cs typeface="Arial"/>
              </a:rPr>
              <a:t>8 Testing Schools</a:t>
            </a:r>
            <a:r>
              <a:rPr lang="en-US" b="1" dirty="0">
                <a:solidFill>
                  <a:schemeClr val="bg1"/>
                </a:solidFill>
                <a:effectLst>
                  <a:outerShdw blurRad="38100" dist="38100" dir="2700000" algn="tl">
                    <a:srgbClr val="000000">
                      <a:alpha val="43137"/>
                    </a:srgbClr>
                  </a:outerShdw>
                </a:effectLst>
                <a:latin typeface="Gill Sans MT" panose="020B0502020104020203" pitchFamily="34" charset="0"/>
                <a:cs typeface="Arial"/>
              </a:rPr>
              <a:t>	</a:t>
            </a:r>
            <a:r>
              <a:rPr lang="en-US" sz="1600" dirty="0">
                <a:solidFill>
                  <a:schemeClr val="bg1"/>
                </a:solidFill>
                <a:effectLst>
                  <a:outerShdw blurRad="38100" dist="38100" dir="2700000" algn="tl">
                    <a:srgbClr val="000000">
                      <a:alpha val="43137"/>
                    </a:srgbClr>
                  </a:outerShdw>
                </a:effectLst>
                <a:latin typeface="Gill Sans MT" panose="020B0502020104020203" pitchFamily="34" charset="0"/>
                <a:cs typeface="Arial"/>
              </a:rPr>
              <a:t>LaGuardia HS</a:t>
            </a:r>
            <a:endParaRPr lang="en-US" sz="1600" dirty="0">
              <a:solidFill>
                <a:schemeClr val="bg1"/>
              </a:solidFill>
              <a:latin typeface="Gill Sans MT" panose="020B0502020104020203" pitchFamily="34" charset="0"/>
              <a:cs typeface="Arial"/>
            </a:endParaRPr>
          </a:p>
        </p:txBody>
      </p:sp>
      <p:sp>
        <p:nvSpPr>
          <p:cNvPr id="26" name="TextBox 25"/>
          <p:cNvSpPr txBox="1"/>
          <p:nvPr/>
        </p:nvSpPr>
        <p:spPr>
          <a:xfrm>
            <a:off x="9222856" y="3970679"/>
            <a:ext cx="2207150" cy="730697"/>
          </a:xfrm>
          <a:prstGeom prst="rect">
            <a:avLst/>
          </a:prstGeom>
          <a:solidFill>
            <a:srgbClr val="199CFF"/>
          </a:solidFill>
          <a:effectLst>
            <a:outerShdw blurRad="50800" dist="38100" dir="2700000" algn="tl" rotWithShape="0">
              <a:prstClr val="black">
                <a:alpha val="40000"/>
              </a:prstClr>
            </a:outerShdw>
          </a:effectLst>
        </p:spPr>
        <p:txBody>
          <a:bodyPr wrap="square" rtlCol="0" anchor="ctr" anchorCtr="0">
            <a:noAutofit/>
          </a:bodyPr>
          <a:lstStyle>
            <a:defPPr>
              <a:defRPr lang="en-US"/>
            </a:defPPr>
            <a:lvl1pPr algn="ctr" defTabSz="889000" fontAlgn="auto">
              <a:lnSpc>
                <a:spcPct val="90000"/>
              </a:lnSpc>
              <a:spcAft>
                <a:spcPct val="35000"/>
              </a:spcAft>
              <a:defRPr>
                <a:solidFill>
                  <a:prstClr val="black"/>
                </a:solidFill>
                <a:latin typeface="Gill Sans MT" panose="020B0502020104020203" pitchFamily="34" charset="0"/>
                <a:cs typeface="Arial"/>
              </a:defRPr>
            </a:lvl1pPr>
          </a:lstStyle>
          <a:p>
            <a:r>
              <a:rPr lang="en-US" dirty="0">
                <a:solidFill>
                  <a:schemeClr val="bg1"/>
                </a:solidFill>
              </a:rPr>
              <a:t>Audition</a:t>
            </a:r>
          </a:p>
        </p:txBody>
      </p:sp>
      <p:sp>
        <p:nvSpPr>
          <p:cNvPr id="30" name="TextBox 29"/>
          <p:cNvSpPr txBox="1"/>
          <p:nvPr/>
        </p:nvSpPr>
        <p:spPr>
          <a:xfrm>
            <a:off x="6830758" y="3970680"/>
            <a:ext cx="2077714" cy="730696"/>
          </a:xfrm>
          <a:prstGeom prst="rect">
            <a:avLst/>
          </a:prstGeom>
          <a:solidFill>
            <a:srgbClr val="199CFF"/>
          </a:solidFill>
          <a:effectLst>
            <a:outerShdw blurRad="50800" dist="38100" dir="2700000" algn="tl" rotWithShape="0">
              <a:prstClr val="black">
                <a:alpha val="40000"/>
              </a:prstClr>
            </a:outerShdw>
          </a:effectLst>
        </p:spPr>
        <p:txBody>
          <a:bodyPr wrap="square" rtlCol="0" anchor="ctr" anchorCtr="0">
            <a:noAutofit/>
          </a:bodyPr>
          <a:lstStyle>
            <a:defPPr>
              <a:defRPr lang="en-US"/>
            </a:defPPr>
            <a:lvl1pPr algn="ctr" defTabSz="889000" fontAlgn="auto">
              <a:lnSpc>
                <a:spcPct val="90000"/>
              </a:lnSpc>
              <a:spcAft>
                <a:spcPct val="35000"/>
              </a:spcAft>
              <a:defRPr>
                <a:solidFill>
                  <a:prstClr val="black"/>
                </a:solidFill>
                <a:latin typeface="Gill Sans MT" panose="020B0502020104020203" pitchFamily="34" charset="0"/>
                <a:cs typeface="Arial"/>
              </a:defRPr>
            </a:lvl1pPr>
          </a:lstStyle>
          <a:p>
            <a:r>
              <a:rPr lang="en-US" dirty="0">
                <a:solidFill>
                  <a:schemeClr val="bg1"/>
                </a:solidFill>
              </a:rPr>
              <a:t>Take SHSAT</a:t>
            </a:r>
          </a:p>
        </p:txBody>
      </p:sp>
      <p:sp>
        <p:nvSpPr>
          <p:cNvPr id="66" name="Rectangle: Top Corners Rounded 65"/>
          <p:cNvSpPr/>
          <p:nvPr/>
        </p:nvSpPr>
        <p:spPr>
          <a:xfrm rot="16200000">
            <a:off x="492161" y="2984930"/>
            <a:ext cx="853052" cy="650926"/>
          </a:xfrm>
          <a:prstGeom prst="round2SameRect">
            <a:avLst/>
          </a:prstGeom>
          <a:solidFill>
            <a:schemeClr val="tx1">
              <a:lumMod val="65000"/>
              <a:lumOff val="35000"/>
            </a:schemeClr>
          </a:solidFill>
        </p:spPr>
        <p:txBody>
          <a:bodyPr wrap="square">
            <a:noAutofit/>
          </a:bodyPr>
          <a:lstStyle/>
          <a:p>
            <a:pPr algn="ctr"/>
            <a:r>
              <a:rPr lang="en-US" sz="1400" b="1" kern="1000" spc="50" dirty="0">
                <a:solidFill>
                  <a:prstClr val="white"/>
                </a:solidFill>
                <a:latin typeface="Gill Sans MT" panose="020B0502020104020203" pitchFamily="34" charset="0"/>
                <a:cs typeface="Arial"/>
              </a:rPr>
              <a:t>Early Fall</a:t>
            </a:r>
          </a:p>
        </p:txBody>
      </p:sp>
      <p:sp>
        <p:nvSpPr>
          <p:cNvPr id="67" name="Rectangle: Top Corners Rounded 66"/>
          <p:cNvSpPr/>
          <p:nvPr/>
        </p:nvSpPr>
        <p:spPr>
          <a:xfrm rot="16200000">
            <a:off x="466061" y="3998238"/>
            <a:ext cx="884525" cy="650926"/>
          </a:xfrm>
          <a:prstGeom prst="round2SameRect">
            <a:avLst/>
          </a:prstGeom>
          <a:solidFill>
            <a:schemeClr val="tx1">
              <a:lumMod val="65000"/>
              <a:lumOff val="35000"/>
            </a:schemeClr>
          </a:solidFill>
        </p:spPr>
        <p:txBody>
          <a:bodyPr wrap="square">
            <a:noAutofit/>
          </a:bodyPr>
          <a:lstStyle/>
          <a:p>
            <a:pPr algn="ctr"/>
            <a:r>
              <a:rPr lang="en-US" sz="1400" b="1" kern="1000" spc="50" dirty="0">
                <a:solidFill>
                  <a:prstClr val="white"/>
                </a:solidFill>
                <a:latin typeface="Gill Sans MT" panose="020B0502020104020203" pitchFamily="34" charset="0"/>
                <a:cs typeface="Arial"/>
              </a:rPr>
              <a:t>Late Fall</a:t>
            </a:r>
          </a:p>
        </p:txBody>
      </p:sp>
      <p:sp>
        <p:nvSpPr>
          <p:cNvPr id="68" name="Rectangle: Top Corners Rounded 67"/>
          <p:cNvSpPr/>
          <p:nvPr/>
        </p:nvSpPr>
        <p:spPr>
          <a:xfrm rot="16200000">
            <a:off x="479778" y="5149733"/>
            <a:ext cx="857092" cy="650926"/>
          </a:xfrm>
          <a:prstGeom prst="round2SameRect">
            <a:avLst/>
          </a:prstGeom>
          <a:solidFill>
            <a:schemeClr val="tx1">
              <a:lumMod val="65000"/>
              <a:lumOff val="35000"/>
            </a:schemeClr>
          </a:solidFill>
        </p:spPr>
        <p:txBody>
          <a:bodyPr wrap="square" anchor="ctr" anchorCtr="0">
            <a:noAutofit/>
          </a:bodyPr>
          <a:lstStyle/>
          <a:p>
            <a:pPr algn="ctr"/>
            <a:r>
              <a:rPr lang="en-US" sz="1400" b="1" kern="1000" spc="50" dirty="0">
                <a:solidFill>
                  <a:prstClr val="white"/>
                </a:solidFill>
                <a:latin typeface="Gill Sans MT" panose="020B0502020104020203" pitchFamily="34" charset="0"/>
                <a:cs typeface="Arial"/>
              </a:rPr>
              <a:t>March</a:t>
            </a:r>
          </a:p>
        </p:txBody>
      </p:sp>
      <p:sp>
        <p:nvSpPr>
          <p:cNvPr id="77" name="Rectangle: Rounded Corners 76"/>
          <p:cNvSpPr/>
          <p:nvPr/>
        </p:nvSpPr>
        <p:spPr>
          <a:xfrm>
            <a:off x="5260112" y="1277061"/>
            <a:ext cx="1995864" cy="783193"/>
          </a:xfrm>
          <a:prstGeom prst="roundRect">
            <a:avLst/>
          </a:prstGeom>
          <a:solidFill>
            <a:schemeClr val="tx1">
              <a:lumMod val="65000"/>
              <a:lumOff val="35000"/>
            </a:schemeClr>
          </a:solidFill>
          <a:effectLst>
            <a:outerShdw blurRad="50800" dist="38100" dir="2700000" algn="tl" rotWithShape="0">
              <a:prstClr val="black">
                <a:alpha val="40000"/>
              </a:prstClr>
            </a:outerShdw>
          </a:effectLst>
        </p:spPr>
        <p:txBody>
          <a:bodyPr wrap="square" rtlCol="0">
            <a:spAutoFit/>
          </a:bodyPr>
          <a:lstStyle/>
          <a:p>
            <a:pPr algn="ctr"/>
            <a:r>
              <a:rPr lang="en-US" sz="2000" b="1" dirty="0">
                <a:solidFill>
                  <a:prstClr val="white"/>
                </a:solidFill>
                <a:latin typeface="Gill Sans MT" panose="020B0502020104020203" pitchFamily="34" charset="0"/>
              </a:rPr>
              <a:t>Two paths </a:t>
            </a:r>
            <a:br>
              <a:rPr lang="en-US" sz="2000" b="1" dirty="0">
                <a:solidFill>
                  <a:prstClr val="white"/>
                </a:solidFill>
                <a:latin typeface="Gill Sans MT" panose="020B0502020104020203" pitchFamily="34" charset="0"/>
              </a:rPr>
            </a:br>
            <a:r>
              <a:rPr lang="en-US" sz="2000" b="1" dirty="0">
                <a:solidFill>
                  <a:prstClr val="white"/>
                </a:solidFill>
                <a:latin typeface="Gill Sans MT" panose="020B0502020104020203" pitchFamily="34" charset="0"/>
              </a:rPr>
              <a:t>for students</a:t>
            </a:r>
          </a:p>
        </p:txBody>
      </p:sp>
      <p:sp>
        <p:nvSpPr>
          <p:cNvPr id="42" name="Rounded Rectangle 64"/>
          <p:cNvSpPr/>
          <p:nvPr/>
        </p:nvSpPr>
        <p:spPr>
          <a:xfrm>
            <a:off x="8977877" y="2544031"/>
            <a:ext cx="228651" cy="3398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1F02EB2E-5A0D-4771-A8D5-AEF7204D0608}" type="slidenum">
              <a:rPr lang="en-US" smtClean="0"/>
              <a:t>31</a:t>
            </a:fld>
            <a:endParaRPr lang="en-US"/>
          </a:p>
        </p:txBody>
      </p:sp>
      <p:sp>
        <p:nvSpPr>
          <p:cNvPr id="5" name="Rounded Rectangle 4"/>
          <p:cNvSpPr/>
          <p:nvPr/>
        </p:nvSpPr>
        <p:spPr>
          <a:xfrm>
            <a:off x="287908" y="4847852"/>
            <a:ext cx="6229006" cy="1364449"/>
          </a:xfrm>
          <a:prstGeom prst="roundRect">
            <a:avLst/>
          </a:prstGeom>
          <a:noFill/>
          <a:ln w="155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552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937533"/>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itle 1"/>
          <p:cNvSpPr txBox="1">
            <a:spLocks/>
          </p:cNvSpPr>
          <p:nvPr/>
        </p:nvSpPr>
        <p:spPr>
          <a:xfrm>
            <a:off x="286604" y="1264883"/>
            <a:ext cx="11464118" cy="5297963"/>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914400" marR="0" lvl="2" indent="0" algn="l" defTabSz="914400" rtl="0" eaLnBrk="1" fontAlgn="auto" latinLnBrk="0" hangingPunct="1">
              <a:lnSpc>
                <a:spcPct val="100000"/>
              </a:lnSpc>
              <a:spcBef>
                <a:spcPts val="600"/>
              </a:spcBef>
              <a:spcAft>
                <a:spcPts val="0"/>
              </a:spcAft>
              <a:buClr>
                <a:prstClr val="black">
                  <a:lumMod val="65000"/>
                  <a:lumOff val="35000"/>
                </a:prstClr>
              </a:buClr>
              <a:buSzPct val="120000"/>
              <a:buFontTx/>
              <a:buNone/>
              <a:tabLst/>
              <a:defRPr/>
            </a:pPr>
            <a:endParaRPr kumimoji="0" lang="en-US" sz="2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endParaRPr>
          </a:p>
        </p:txBody>
      </p:sp>
      <p:sp>
        <p:nvSpPr>
          <p:cNvPr id="8" name="Subtitle 2"/>
          <p:cNvSpPr>
            <a:spLocks noGrp="1"/>
          </p:cNvSpPr>
          <p:nvPr>
            <p:ph type="subTitle" idx="1"/>
          </p:nvPr>
        </p:nvSpPr>
        <p:spPr>
          <a:xfrm>
            <a:off x="450211" y="104472"/>
            <a:ext cx="11615666" cy="728587"/>
          </a:xfrm>
        </p:spPr>
        <p:txBody>
          <a:bodyPr anchor="ctr">
            <a:noAutofit/>
          </a:bodyPr>
          <a:lstStyle/>
          <a:p>
            <a:pPr algn="l">
              <a:lnSpc>
                <a:spcPct val="100000"/>
              </a:lnSpc>
              <a:spcBef>
                <a:spcPts val="0"/>
              </a:spcBef>
              <a:tabLst>
                <a:tab pos="10337800" algn="l"/>
              </a:tabLst>
            </a:pPr>
            <a:r>
              <a:rPr lang="en-US" sz="4000" b="1" dirty="0">
                <a:solidFill>
                  <a:schemeClr val="bg1"/>
                </a:solidFill>
                <a:latin typeface="Gill Sans MT" panose="020B0502020104020203" pitchFamily="34" charset="0"/>
              </a:rPr>
              <a:t>Offer Letters </a:t>
            </a:r>
            <a:r>
              <a:rPr lang="en-US" sz="4000" dirty="0">
                <a:solidFill>
                  <a:schemeClr val="bg1"/>
                </a:solidFill>
                <a:latin typeface="Gill Sans MT" panose="020B0502020104020203" pitchFamily="34" charset="0"/>
              </a:rPr>
              <a:t>in March</a:t>
            </a:r>
            <a:endParaRPr lang="en-US" sz="4000" b="1" dirty="0">
              <a:solidFill>
                <a:schemeClr val="bg1"/>
              </a:solidFill>
              <a:latin typeface="Gill Sans MT" panose="020B0502020104020203" pitchFamily="34" charset="0"/>
            </a:endParaRPr>
          </a:p>
        </p:txBody>
      </p:sp>
      <p:sp>
        <p:nvSpPr>
          <p:cNvPr id="5" name="Title 1"/>
          <p:cNvSpPr txBox="1">
            <a:spLocks/>
          </p:cNvSpPr>
          <p:nvPr/>
        </p:nvSpPr>
        <p:spPr>
          <a:xfrm>
            <a:off x="286604" y="1688123"/>
            <a:ext cx="11505063" cy="4740167"/>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marR="0" lvl="0" indent="-457200" algn="l" defTabSz="914400" rtl="0" eaLnBrk="1" fontAlgn="auto" latinLnBrk="0" hangingPunct="1">
              <a:lnSpc>
                <a:spcPct val="100000"/>
              </a:lnSpc>
              <a:spcBef>
                <a:spcPts val="1800"/>
              </a:spcBef>
              <a:spcAft>
                <a:spcPts val="1200"/>
              </a:spcAft>
              <a:buClr>
                <a:prstClr val="black">
                  <a:lumMod val="65000"/>
                  <a:lumOff val="35000"/>
                </a:prstClr>
              </a:buClr>
              <a:buSzPct val="120000"/>
              <a:buFont typeface="Courier New" panose="02070309020205020404" pitchFamily="49" charset="0"/>
              <a:buChar char="o"/>
              <a:tabLst/>
              <a:defRPr/>
            </a:pPr>
            <a:endParaRPr kumimoji="0" 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endParaRPr>
          </a:p>
        </p:txBody>
      </p:sp>
      <p:sp>
        <p:nvSpPr>
          <p:cNvPr id="6" name="Title 1"/>
          <p:cNvSpPr txBox="1">
            <a:spLocks/>
          </p:cNvSpPr>
          <p:nvPr/>
        </p:nvSpPr>
        <p:spPr>
          <a:xfrm>
            <a:off x="450210" y="1264882"/>
            <a:ext cx="11493857" cy="5490759"/>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1200"/>
              </a:spcAft>
              <a:buClr>
                <a:prstClr val="black">
                  <a:lumMod val="65000"/>
                  <a:lumOff val="35000"/>
                </a:prstClr>
              </a:buClr>
              <a:buSzPct val="120000"/>
              <a:buFontTx/>
              <a:buNone/>
              <a:tabLst/>
              <a:defRPr/>
            </a:pPr>
            <a:endParaRPr kumimoji="0" lang="en-US" sz="24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endParaRPr>
          </a:p>
        </p:txBody>
      </p:sp>
      <p:sp>
        <p:nvSpPr>
          <p:cNvPr id="2" name="Rectangle 1"/>
          <p:cNvSpPr/>
          <p:nvPr/>
        </p:nvSpPr>
        <p:spPr>
          <a:xfrm>
            <a:off x="286604" y="1626977"/>
            <a:ext cx="11505063" cy="3200876"/>
          </a:xfrm>
          <a:prstGeom prst="rect">
            <a:avLst/>
          </a:prstGeom>
        </p:spPr>
        <p:txBody>
          <a:bodyPr wrap="square">
            <a:spAutoFit/>
          </a:bodyPr>
          <a:lstStyle/>
          <a:p>
            <a:pPr marL="571500" marR="0" lvl="0" indent="-571500" algn="l" defTabSz="914400" rtl="0" eaLnBrk="1" fontAlgn="auto" latinLnBrk="0" hangingPunct="1">
              <a:lnSpc>
                <a:spcPct val="100000"/>
              </a:lnSpc>
              <a:spcBef>
                <a:spcPts val="0"/>
              </a:spcBef>
              <a:spcAft>
                <a:spcPts val="600"/>
              </a:spcAft>
              <a:buClr>
                <a:prstClr val="black">
                  <a:lumMod val="65000"/>
                  <a:lumOff val="35000"/>
                </a:prstClr>
              </a:buClr>
              <a:buSzPct val="140000"/>
              <a:buFontTx/>
              <a:buBlip>
                <a:blip r:embed="rId3"/>
              </a:buBlip>
              <a:tabLst/>
              <a:defRPr/>
            </a:pPr>
            <a:r>
              <a:rPr kumimoji="0" lang="en-US" altLang="en-US" sz="3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sym typeface="American Typewriter"/>
              </a:rPr>
              <a:t>Results from the high school application</a:t>
            </a:r>
          </a:p>
          <a:p>
            <a:pPr marL="571500" marR="0" lvl="0" indent="-571500" algn="l" defTabSz="914400" rtl="0" eaLnBrk="1" fontAlgn="auto" latinLnBrk="0" hangingPunct="1">
              <a:lnSpc>
                <a:spcPct val="100000"/>
              </a:lnSpc>
              <a:spcBef>
                <a:spcPts val="0"/>
              </a:spcBef>
              <a:spcAft>
                <a:spcPts val="600"/>
              </a:spcAft>
              <a:buClr>
                <a:prstClr val="black">
                  <a:lumMod val="65000"/>
                  <a:lumOff val="35000"/>
                </a:prstClr>
              </a:buClr>
              <a:buSzPct val="140000"/>
              <a:buFontTx/>
              <a:buBlip>
                <a:blip r:embed="rId3"/>
              </a:buBlip>
              <a:tabLst/>
              <a:defRPr/>
            </a:pPr>
            <a:r>
              <a:rPr kumimoji="0" lang="en-US" altLang="en-US" sz="3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sym typeface="American Typewriter"/>
              </a:rPr>
              <a:t>Results from the SHSAT and LaGuardia auditions (if applicable)</a:t>
            </a:r>
          </a:p>
          <a:p>
            <a:pPr marL="571500" marR="0" lvl="0" indent="-571500" algn="l" defTabSz="914400" rtl="0" eaLnBrk="1" fontAlgn="auto" latinLnBrk="0" hangingPunct="1">
              <a:lnSpc>
                <a:spcPct val="100000"/>
              </a:lnSpc>
              <a:spcBef>
                <a:spcPts val="0"/>
              </a:spcBef>
              <a:spcAft>
                <a:spcPts val="600"/>
              </a:spcAft>
              <a:buClr>
                <a:prstClr val="black">
                  <a:lumMod val="65000"/>
                  <a:lumOff val="35000"/>
                </a:prstClr>
              </a:buClr>
              <a:buSzPct val="140000"/>
              <a:buFontTx/>
              <a:buBlip>
                <a:blip r:embed="rId3"/>
              </a:buBlip>
              <a:tabLst/>
              <a:defRPr/>
            </a:pPr>
            <a:r>
              <a:rPr kumimoji="0" lang="en-US" altLang="en-US" sz="3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sym typeface="American Typewriter"/>
              </a:rPr>
              <a:t>A list of programs where your child is </a:t>
            </a:r>
            <a:r>
              <a:rPr kumimoji="0" lang="en-US" altLang="en-US" sz="32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sym typeface="American Typewriter"/>
              </a:rPr>
              <a:t>waitlisted</a:t>
            </a:r>
            <a:r>
              <a:rPr kumimoji="0" lang="en-US" altLang="en-US" sz="3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sym typeface="American Typewriter"/>
              </a:rPr>
              <a:t>. Your child will automatically be added to the waitlist for any program you listed higher on the application than the program where you received an offer.</a:t>
            </a:r>
          </a:p>
        </p:txBody>
      </p:sp>
    </p:spTree>
    <p:extLst>
      <p:ext uri="{BB962C8B-B14F-4D97-AF65-F5344CB8AC3E}">
        <p14:creationId xmlns:p14="http://schemas.microsoft.com/office/powerpoint/2010/main" val="2396300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937533"/>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itle 1"/>
          <p:cNvSpPr txBox="1">
            <a:spLocks/>
          </p:cNvSpPr>
          <p:nvPr/>
        </p:nvSpPr>
        <p:spPr>
          <a:xfrm>
            <a:off x="286604" y="1264883"/>
            <a:ext cx="11464118" cy="5297963"/>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914400" marR="0" lvl="2" indent="0" algn="l" defTabSz="914400" rtl="0" eaLnBrk="1" fontAlgn="auto" latinLnBrk="0" hangingPunct="1">
              <a:lnSpc>
                <a:spcPct val="100000"/>
              </a:lnSpc>
              <a:spcBef>
                <a:spcPts val="600"/>
              </a:spcBef>
              <a:spcAft>
                <a:spcPts val="0"/>
              </a:spcAft>
              <a:buClr>
                <a:prstClr val="black">
                  <a:lumMod val="65000"/>
                  <a:lumOff val="35000"/>
                </a:prstClr>
              </a:buClr>
              <a:buSzPct val="120000"/>
              <a:buFontTx/>
              <a:buNone/>
              <a:tabLst/>
              <a:defRPr/>
            </a:pPr>
            <a:endParaRPr kumimoji="0" lang="en-US" sz="2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endParaRPr>
          </a:p>
        </p:txBody>
      </p:sp>
      <p:sp>
        <p:nvSpPr>
          <p:cNvPr id="8" name="Subtitle 2"/>
          <p:cNvSpPr>
            <a:spLocks noGrp="1"/>
          </p:cNvSpPr>
          <p:nvPr>
            <p:ph type="subTitle" idx="1"/>
          </p:nvPr>
        </p:nvSpPr>
        <p:spPr>
          <a:xfrm>
            <a:off x="286604" y="104472"/>
            <a:ext cx="11779273" cy="728587"/>
          </a:xfrm>
        </p:spPr>
        <p:txBody>
          <a:bodyPr anchor="ctr">
            <a:noAutofit/>
          </a:bodyPr>
          <a:lstStyle/>
          <a:p>
            <a:pPr algn="l">
              <a:lnSpc>
                <a:spcPct val="100000"/>
              </a:lnSpc>
              <a:spcBef>
                <a:spcPts val="0"/>
              </a:spcBef>
              <a:tabLst>
                <a:tab pos="10337800" algn="l"/>
              </a:tabLst>
            </a:pPr>
            <a:r>
              <a:rPr lang="en-US" sz="4000" b="1" dirty="0">
                <a:solidFill>
                  <a:schemeClr val="bg1"/>
                </a:solidFill>
                <a:latin typeface="Gill Sans MT" panose="020B0502020104020203" pitchFamily="34" charset="0"/>
              </a:rPr>
              <a:t>Waitlists—what will change and what won’t?</a:t>
            </a:r>
          </a:p>
        </p:txBody>
      </p:sp>
      <p:sp>
        <p:nvSpPr>
          <p:cNvPr id="5" name="Title 1"/>
          <p:cNvSpPr txBox="1">
            <a:spLocks/>
          </p:cNvSpPr>
          <p:nvPr/>
        </p:nvSpPr>
        <p:spPr>
          <a:xfrm>
            <a:off x="286604" y="1688123"/>
            <a:ext cx="11505063" cy="4740167"/>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marR="0" lvl="0" indent="-457200" algn="l" defTabSz="914400" rtl="0" eaLnBrk="1" fontAlgn="auto" latinLnBrk="0" hangingPunct="1">
              <a:lnSpc>
                <a:spcPct val="100000"/>
              </a:lnSpc>
              <a:spcBef>
                <a:spcPts val="1800"/>
              </a:spcBef>
              <a:spcAft>
                <a:spcPts val="1200"/>
              </a:spcAft>
              <a:buClr>
                <a:prstClr val="black">
                  <a:lumMod val="65000"/>
                  <a:lumOff val="35000"/>
                </a:prstClr>
              </a:buClr>
              <a:buSzPct val="120000"/>
              <a:buFont typeface="Courier New" panose="02070309020205020404" pitchFamily="49" charset="0"/>
              <a:buChar char="o"/>
              <a:tabLst/>
              <a:defRPr/>
            </a:pPr>
            <a:endParaRPr kumimoji="0" 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endParaRPr>
          </a:p>
        </p:txBody>
      </p:sp>
      <p:sp>
        <p:nvSpPr>
          <p:cNvPr id="6" name="Title 1"/>
          <p:cNvSpPr txBox="1">
            <a:spLocks/>
          </p:cNvSpPr>
          <p:nvPr/>
        </p:nvSpPr>
        <p:spPr>
          <a:xfrm>
            <a:off x="624840" y="1160410"/>
            <a:ext cx="11319228" cy="5595232"/>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0"/>
              </a:spcAft>
              <a:buClr>
                <a:prstClr val="black">
                  <a:lumMod val="65000"/>
                  <a:lumOff val="35000"/>
                </a:prstClr>
              </a:buClr>
              <a:buSzPct val="120000"/>
              <a:buFontTx/>
              <a:buNone/>
              <a:tabLst/>
              <a:defRPr/>
            </a:pPr>
            <a:r>
              <a:rPr kumimoji="0" lang="en-US" sz="28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What is staying the same?</a:t>
            </a:r>
          </a:p>
          <a:p>
            <a:pPr marL="457200" marR="0" lvl="0" indent="-457200" algn="l" defTabSz="914400" rtl="0" eaLnBrk="1" fontAlgn="auto" latinLnBrk="0" hangingPunct="1">
              <a:lnSpc>
                <a:spcPct val="100000"/>
              </a:lnSpc>
              <a:spcBef>
                <a:spcPts val="600"/>
              </a:spcBef>
              <a:spcAft>
                <a:spcPts val="0"/>
              </a:spcAft>
              <a:buClr>
                <a:prstClr val="black">
                  <a:lumMod val="65000"/>
                  <a:lumOff val="35000"/>
                </a:prstClr>
              </a:buClr>
              <a:buSzPct val="120000"/>
              <a:buFont typeface="Courier New" panose="02070309020205020404" pitchFamily="49" charset="0"/>
              <a:buChar char="o"/>
              <a:tabLst/>
              <a:defRPr/>
            </a:pPr>
            <a:r>
              <a:rPr kumimoji="0" lang="en-US" sz="26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The high school application will remain the same:</a:t>
            </a:r>
          </a:p>
          <a:p>
            <a:pPr marL="914400" marR="0" lvl="1" indent="-457200" algn="l" defTabSz="914400" rtl="0" eaLnBrk="1" fontAlgn="auto" latinLnBrk="0" hangingPunct="1">
              <a:lnSpc>
                <a:spcPct val="100000"/>
              </a:lnSpc>
              <a:spcBef>
                <a:spcPts val="600"/>
              </a:spcBef>
              <a:spcAft>
                <a:spcPts val="0"/>
              </a:spcAft>
              <a:buClr>
                <a:prstClr val="black">
                  <a:lumMod val="65000"/>
                  <a:lumOff val="35000"/>
                </a:prstClr>
              </a:buClr>
              <a:buSzPct val="120000"/>
              <a:buFont typeface="Wingdings" panose="05000000000000000000" pitchFamily="2" charset="2"/>
              <a:buChar char="§"/>
              <a:tabLst/>
              <a:defRPr/>
            </a:pPr>
            <a:r>
              <a:rPr kumimoji="0" lang="en-US" sz="2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Opens in early October.</a:t>
            </a:r>
          </a:p>
          <a:p>
            <a:pPr marL="914400" marR="0" lvl="1" indent="-457200" algn="l" defTabSz="914400" rtl="0" eaLnBrk="1" fontAlgn="auto" latinLnBrk="0" hangingPunct="1">
              <a:lnSpc>
                <a:spcPct val="100000"/>
              </a:lnSpc>
              <a:spcBef>
                <a:spcPts val="600"/>
              </a:spcBef>
              <a:spcAft>
                <a:spcPts val="0"/>
              </a:spcAft>
              <a:buClr>
                <a:prstClr val="black">
                  <a:lumMod val="65000"/>
                  <a:lumOff val="35000"/>
                </a:prstClr>
              </a:buClr>
              <a:buSzPct val="120000"/>
              <a:buFont typeface="Wingdings" panose="05000000000000000000" pitchFamily="2" charset="2"/>
              <a:buChar char="§"/>
              <a:tabLst/>
              <a:defRPr/>
            </a:pPr>
            <a:r>
              <a:rPr kumimoji="0" lang="en-US" sz="2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12 choices in preference order.</a:t>
            </a:r>
          </a:p>
          <a:p>
            <a:pPr marL="914400" marR="0" lvl="1" indent="-457200" algn="l" defTabSz="914400" rtl="0" eaLnBrk="1" fontAlgn="auto" latinLnBrk="0" hangingPunct="1">
              <a:lnSpc>
                <a:spcPct val="100000"/>
              </a:lnSpc>
              <a:spcBef>
                <a:spcPts val="600"/>
              </a:spcBef>
              <a:spcAft>
                <a:spcPts val="0"/>
              </a:spcAft>
              <a:buClr>
                <a:prstClr val="black">
                  <a:lumMod val="65000"/>
                  <a:lumOff val="35000"/>
                </a:prstClr>
              </a:buClr>
              <a:buSzPct val="120000"/>
              <a:buFont typeface="Wingdings" panose="05000000000000000000" pitchFamily="2" charset="2"/>
              <a:buChar char="§"/>
              <a:tabLst/>
              <a:defRPr/>
            </a:pPr>
            <a:r>
              <a:rPr kumimoji="0" lang="en-US" sz="2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Offer letters in March.</a:t>
            </a:r>
          </a:p>
          <a:p>
            <a:pPr marL="0" marR="0" lvl="0" indent="0" algn="l" defTabSz="914400" rtl="0" eaLnBrk="1" fontAlgn="auto" latinLnBrk="0" hangingPunct="1">
              <a:lnSpc>
                <a:spcPct val="100000"/>
              </a:lnSpc>
              <a:spcBef>
                <a:spcPts val="1800"/>
              </a:spcBef>
              <a:spcAft>
                <a:spcPts val="0"/>
              </a:spcAft>
              <a:buClr>
                <a:prstClr val="black">
                  <a:lumMod val="65000"/>
                  <a:lumOff val="35000"/>
                </a:prstClr>
              </a:buClr>
              <a:buSzPct val="120000"/>
              <a:buFontTx/>
              <a:buNone/>
              <a:tabLst/>
              <a:defRPr/>
            </a:pPr>
            <a:r>
              <a:rPr kumimoji="0" lang="en-US" sz="28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What will be different?</a:t>
            </a:r>
          </a:p>
          <a:p>
            <a:pPr marL="457200" marR="0" lvl="0" indent="-457200" algn="l" defTabSz="914400" rtl="0" eaLnBrk="1" fontAlgn="auto" latinLnBrk="0" hangingPunct="1">
              <a:lnSpc>
                <a:spcPct val="100000"/>
              </a:lnSpc>
              <a:spcBef>
                <a:spcPts val="600"/>
              </a:spcBef>
              <a:spcAft>
                <a:spcPts val="0"/>
              </a:spcAft>
              <a:buClr>
                <a:prstClr val="black">
                  <a:lumMod val="65000"/>
                  <a:lumOff val="35000"/>
                </a:prstClr>
              </a:buClr>
              <a:buSzPct val="120000"/>
              <a:buFont typeface="Courier New" panose="02070309020205020404" pitchFamily="49" charset="0"/>
              <a:buChar char="o"/>
              <a:tabLst/>
              <a:defRPr/>
            </a:pPr>
            <a:r>
              <a:rPr kumimoji="0" lang="en-US" sz="26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No Round 2 application.</a:t>
            </a:r>
          </a:p>
          <a:p>
            <a:pPr marL="457200" marR="0" lvl="0" indent="-457200" algn="l" defTabSz="914400" rtl="0" eaLnBrk="1" fontAlgn="auto" latinLnBrk="0" hangingPunct="1">
              <a:lnSpc>
                <a:spcPct val="100000"/>
              </a:lnSpc>
              <a:spcBef>
                <a:spcPts val="600"/>
              </a:spcBef>
              <a:spcAft>
                <a:spcPts val="0"/>
              </a:spcAft>
              <a:buClr>
                <a:prstClr val="black">
                  <a:lumMod val="65000"/>
                  <a:lumOff val="35000"/>
                </a:prstClr>
              </a:buClr>
              <a:buSzPct val="120000"/>
              <a:buFont typeface="Courier New" panose="02070309020205020404" pitchFamily="49" charset="0"/>
              <a:buChar char="o"/>
              <a:tabLst/>
              <a:defRPr/>
            </a:pPr>
            <a:r>
              <a:rPr kumimoji="0" lang="en-US" sz="26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Instead, all programs will have </a:t>
            </a:r>
            <a:r>
              <a:rPr kumimoji="0" lang="en-US" sz="26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waitlists. </a:t>
            </a:r>
            <a:r>
              <a:rPr kumimoji="0" lang="en-US" sz="26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Waitlists will open in March immediately after offer letters.</a:t>
            </a:r>
          </a:p>
          <a:p>
            <a:pPr marL="457200" marR="0" lvl="0" indent="-457200" algn="l" defTabSz="914400" rtl="0" eaLnBrk="1" fontAlgn="auto" latinLnBrk="0" hangingPunct="1">
              <a:lnSpc>
                <a:spcPct val="100000"/>
              </a:lnSpc>
              <a:spcBef>
                <a:spcPts val="600"/>
              </a:spcBef>
              <a:spcAft>
                <a:spcPts val="0"/>
              </a:spcAft>
              <a:buClr>
                <a:prstClr val="black">
                  <a:lumMod val="65000"/>
                  <a:lumOff val="35000"/>
                </a:prstClr>
              </a:buClr>
              <a:buSzPct val="120000"/>
              <a:buFont typeface="Courier New" panose="02070309020205020404" pitchFamily="49" charset="0"/>
              <a:buChar char="o"/>
              <a:tabLst/>
              <a:defRPr/>
            </a:pPr>
            <a:r>
              <a:rPr kumimoji="0" lang="en-US" sz="26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Specialized High Schools will NOT have waitlists, </a:t>
            </a:r>
            <a:r>
              <a:rPr kumimoji="0" lang="en-US" sz="26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just like they did not have Round 2 or Appeals in the past.</a:t>
            </a:r>
            <a:endParaRPr kumimoji="0" lang="en-US" sz="26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endParaRPr>
          </a:p>
        </p:txBody>
      </p:sp>
    </p:spTree>
    <p:extLst>
      <p:ext uri="{BB962C8B-B14F-4D97-AF65-F5344CB8AC3E}">
        <p14:creationId xmlns:p14="http://schemas.microsoft.com/office/powerpoint/2010/main" val="24408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fade">
                                      <p:cBhvr>
                                        <p:cTn id="7" dur="500"/>
                                        <p:tgtEl>
                                          <p:spTgt spid="6">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6" end="6"/>
                                            </p:txEl>
                                          </p:spTgt>
                                        </p:tgtEl>
                                        <p:attrNameLst>
                                          <p:attrName>style.visibility</p:attrName>
                                        </p:attrNameLst>
                                      </p:cBhvr>
                                      <p:to>
                                        <p:strVal val="visible"/>
                                      </p:to>
                                    </p:set>
                                    <p:animEffect transition="in" filter="fade">
                                      <p:cBhvr>
                                        <p:cTn id="10" dur="500"/>
                                        <p:tgtEl>
                                          <p:spTgt spid="6">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animEffect transition="in" filter="fade">
                                      <p:cBhvr>
                                        <p:cTn id="13" dur="500"/>
                                        <p:tgtEl>
                                          <p:spTgt spid="6">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8" end="8"/>
                                            </p:txEl>
                                          </p:spTgt>
                                        </p:tgtEl>
                                        <p:attrNameLst>
                                          <p:attrName>style.visibility</p:attrName>
                                        </p:attrNameLst>
                                      </p:cBhvr>
                                      <p:to>
                                        <p:strVal val="visible"/>
                                      </p:to>
                                    </p:set>
                                    <p:animEffect transition="in" filter="fade">
                                      <p:cBhvr>
                                        <p:cTn id="16"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937533"/>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itle 1"/>
          <p:cNvSpPr txBox="1">
            <a:spLocks/>
          </p:cNvSpPr>
          <p:nvPr/>
        </p:nvSpPr>
        <p:spPr>
          <a:xfrm>
            <a:off x="286604" y="1264883"/>
            <a:ext cx="11464118" cy="5297963"/>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914400" marR="0" lvl="2" indent="0" algn="l" defTabSz="914400" rtl="0" eaLnBrk="1" fontAlgn="auto" latinLnBrk="0" hangingPunct="1">
              <a:lnSpc>
                <a:spcPct val="100000"/>
              </a:lnSpc>
              <a:spcBef>
                <a:spcPts val="600"/>
              </a:spcBef>
              <a:spcAft>
                <a:spcPts val="0"/>
              </a:spcAft>
              <a:buClr>
                <a:prstClr val="black">
                  <a:lumMod val="65000"/>
                  <a:lumOff val="35000"/>
                </a:prstClr>
              </a:buClr>
              <a:buSzPct val="120000"/>
              <a:buFontTx/>
              <a:buNone/>
              <a:tabLst/>
              <a:defRPr/>
            </a:pPr>
            <a:endParaRPr kumimoji="0" lang="en-US" sz="2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endParaRPr>
          </a:p>
        </p:txBody>
      </p:sp>
      <p:sp>
        <p:nvSpPr>
          <p:cNvPr id="8" name="Subtitle 2"/>
          <p:cNvSpPr>
            <a:spLocks noGrp="1"/>
          </p:cNvSpPr>
          <p:nvPr>
            <p:ph type="subTitle" idx="1"/>
          </p:nvPr>
        </p:nvSpPr>
        <p:spPr>
          <a:xfrm>
            <a:off x="450211" y="104472"/>
            <a:ext cx="11615666" cy="728587"/>
          </a:xfrm>
        </p:spPr>
        <p:txBody>
          <a:bodyPr anchor="ctr">
            <a:noAutofit/>
          </a:bodyPr>
          <a:lstStyle/>
          <a:p>
            <a:pPr algn="l">
              <a:lnSpc>
                <a:spcPct val="100000"/>
              </a:lnSpc>
              <a:spcBef>
                <a:spcPts val="0"/>
              </a:spcBef>
              <a:tabLst>
                <a:tab pos="10337800" algn="l"/>
              </a:tabLst>
            </a:pPr>
            <a:r>
              <a:rPr lang="en-US" sz="4000" b="1" dirty="0">
                <a:solidFill>
                  <a:schemeClr val="bg1"/>
                </a:solidFill>
                <a:latin typeface="Gill Sans MT" panose="020B0502020104020203" pitchFamily="34" charset="0"/>
              </a:rPr>
              <a:t>Waitlists:  </a:t>
            </a:r>
            <a:r>
              <a:rPr lang="en-US" sz="4000" dirty="0">
                <a:solidFill>
                  <a:schemeClr val="bg1"/>
                </a:solidFill>
                <a:latin typeface="Gill Sans MT" panose="020B0502020104020203" pitchFamily="34" charset="0"/>
              </a:rPr>
              <a:t>Spring and Summer</a:t>
            </a:r>
            <a:endParaRPr lang="en-US" sz="4000" b="1" dirty="0">
              <a:solidFill>
                <a:schemeClr val="bg1"/>
              </a:solidFill>
              <a:latin typeface="Gill Sans MT" panose="020B0502020104020203" pitchFamily="34" charset="0"/>
            </a:endParaRPr>
          </a:p>
        </p:txBody>
      </p:sp>
      <p:sp>
        <p:nvSpPr>
          <p:cNvPr id="5" name="Title 1"/>
          <p:cNvSpPr txBox="1">
            <a:spLocks/>
          </p:cNvSpPr>
          <p:nvPr/>
        </p:nvSpPr>
        <p:spPr>
          <a:xfrm>
            <a:off x="286604" y="1688123"/>
            <a:ext cx="11505063" cy="4740167"/>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marR="0" lvl="0" indent="-457200" algn="l" defTabSz="914400" rtl="0" eaLnBrk="1" fontAlgn="auto" latinLnBrk="0" hangingPunct="1">
              <a:lnSpc>
                <a:spcPct val="100000"/>
              </a:lnSpc>
              <a:spcBef>
                <a:spcPts val="1800"/>
              </a:spcBef>
              <a:spcAft>
                <a:spcPts val="1200"/>
              </a:spcAft>
              <a:buClr>
                <a:prstClr val="black">
                  <a:lumMod val="65000"/>
                  <a:lumOff val="35000"/>
                </a:prstClr>
              </a:buClr>
              <a:buSzPct val="120000"/>
              <a:buFont typeface="Courier New" panose="02070309020205020404" pitchFamily="49" charset="0"/>
              <a:buChar char="o"/>
              <a:tabLst/>
              <a:defRPr/>
            </a:pPr>
            <a:endParaRPr kumimoji="0" 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endParaRPr>
          </a:p>
        </p:txBody>
      </p:sp>
      <p:sp>
        <p:nvSpPr>
          <p:cNvPr id="6" name="Title 1"/>
          <p:cNvSpPr txBox="1">
            <a:spLocks/>
          </p:cNvSpPr>
          <p:nvPr/>
        </p:nvSpPr>
        <p:spPr>
          <a:xfrm>
            <a:off x="286604" y="937532"/>
            <a:ext cx="11657463" cy="5711429"/>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marR="0" lvl="0" indent="-457200" algn="l" defTabSz="914400" rtl="0" eaLnBrk="1" fontAlgn="auto" latinLnBrk="0" hangingPunct="1">
              <a:lnSpc>
                <a:spcPct val="100000"/>
              </a:lnSpc>
              <a:spcBef>
                <a:spcPts val="600"/>
              </a:spcBef>
              <a:spcAft>
                <a:spcPts val="600"/>
              </a:spcAft>
              <a:buClr>
                <a:prstClr val="black">
                  <a:lumMod val="65000"/>
                  <a:lumOff val="35000"/>
                </a:prstClr>
              </a:buClr>
              <a:buSzPct val="120000"/>
              <a:buFont typeface="Courier New" panose="02070309020205020404" pitchFamily="49" charset="0"/>
              <a:buChar char="o"/>
              <a:tabLst/>
              <a:defRPr/>
            </a:pPr>
            <a:r>
              <a:rPr kumimoji="0" lang="en-US" sz="26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Students will be placed on waitlists for all programs listed higher on their application than the offer program.</a:t>
            </a:r>
          </a:p>
          <a:p>
            <a:pPr marL="457200" marR="0" lvl="0" indent="-457200" algn="l" defTabSz="914400" rtl="0" eaLnBrk="1" fontAlgn="auto" latinLnBrk="0" hangingPunct="1">
              <a:lnSpc>
                <a:spcPct val="100000"/>
              </a:lnSpc>
              <a:spcBef>
                <a:spcPts val="600"/>
              </a:spcBef>
              <a:spcAft>
                <a:spcPts val="600"/>
              </a:spcAft>
              <a:buClr>
                <a:prstClr val="black">
                  <a:lumMod val="65000"/>
                  <a:lumOff val="35000"/>
                </a:prstClr>
              </a:buClr>
              <a:buSzPct val="120000"/>
              <a:buFont typeface="Courier New" panose="02070309020205020404" pitchFamily="49" charset="0"/>
              <a:buChar char="o"/>
              <a:tabLst/>
              <a:defRPr/>
            </a:pPr>
            <a:r>
              <a:rPr kumimoji="0" lang="en-US" sz="26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A student’s position on the waitlist is determined by each school’s priority groups and within the priority groups, the student’s number for that program (random number </a:t>
            </a:r>
            <a:r>
              <a:rPr kumimoji="0" lang="en-US" sz="2600" b="0" i="0" u="none" strike="noStrike" kern="1200" cap="none" spc="0" normalizeH="0" baseline="0" noProof="0" dirty="0" err="1">
                <a:ln>
                  <a:noFill/>
                </a:ln>
                <a:solidFill>
                  <a:prstClr val="black"/>
                </a:solidFill>
                <a:effectLst/>
                <a:uLnTx/>
                <a:uFillTx/>
                <a:latin typeface="Gill Sans MT" panose="020B0502020104020203" pitchFamily="34" charset="0"/>
                <a:ea typeface="+mj-ea"/>
                <a:cs typeface="Arial" panose="020B0604020202020204" pitchFamily="34" charset="0"/>
              </a:rPr>
              <a:t>fo</a:t>
            </a:r>
            <a:r>
              <a:rPr kumimoji="0" lang="en-US" sz="26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r programs that don’t rank applicants, rank number for screened and audition programs).</a:t>
            </a:r>
          </a:p>
          <a:p>
            <a:pPr marL="457200" marR="0" lvl="0" indent="-457200" algn="l" defTabSz="914400" rtl="0" eaLnBrk="1" fontAlgn="auto" latinLnBrk="0" hangingPunct="1">
              <a:lnSpc>
                <a:spcPct val="100000"/>
              </a:lnSpc>
              <a:spcBef>
                <a:spcPts val="600"/>
              </a:spcBef>
              <a:spcAft>
                <a:spcPts val="600"/>
              </a:spcAft>
              <a:buClr>
                <a:prstClr val="black">
                  <a:lumMod val="65000"/>
                  <a:lumOff val="35000"/>
                </a:prstClr>
              </a:buClr>
              <a:buSzPct val="120000"/>
              <a:buFont typeface="Courier New" panose="02070309020205020404" pitchFamily="49" charset="0"/>
              <a:buChar char="o"/>
              <a:tabLst/>
              <a:defRPr/>
            </a:pPr>
            <a:r>
              <a:rPr kumimoji="0" lang="en-US" sz="26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If and when a seat becomes available at a program with a waitlist, then it will be offered to the </a:t>
            </a:r>
            <a:r>
              <a:rPr kumimoji="0" lang="en-US" sz="2600" b="1" i="1"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next student </a:t>
            </a:r>
            <a:r>
              <a:rPr kumimoji="0" lang="en-US" sz="26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on the waitlist.</a:t>
            </a:r>
          </a:p>
          <a:p>
            <a:pPr marL="457200" marR="0" lvl="0" indent="-457200" algn="l" defTabSz="914400" rtl="0" eaLnBrk="1" fontAlgn="auto" latinLnBrk="0" hangingPunct="1">
              <a:lnSpc>
                <a:spcPct val="100000"/>
              </a:lnSpc>
              <a:spcBef>
                <a:spcPts val="600"/>
              </a:spcBef>
              <a:spcAft>
                <a:spcPts val="600"/>
              </a:spcAft>
              <a:buClr>
                <a:prstClr val="black">
                  <a:lumMod val="65000"/>
                  <a:lumOff val="35000"/>
                </a:prstClr>
              </a:buClr>
              <a:buSzPct val="120000"/>
              <a:buFont typeface="Courier New" panose="02070309020205020404" pitchFamily="49" charset="0"/>
              <a:buChar char="o"/>
              <a:tabLst/>
              <a:defRPr/>
            </a:pPr>
            <a:r>
              <a:rPr kumimoji="0" lang="en-US" sz="26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As soon as a seat becomes available at a program with a waitlist, the high </a:t>
            </a:r>
            <a:r>
              <a:rPr kumimoji="0" lang="en-US" sz="2600" b="0" i="0" u="none" strike="noStrike" kern="1200" cap="none" spc="0" normalizeH="0" baseline="0" noProof="0" dirty="0" err="1">
                <a:ln>
                  <a:noFill/>
                </a:ln>
                <a:solidFill>
                  <a:prstClr val="black"/>
                </a:solidFill>
                <a:effectLst/>
                <a:uLnTx/>
                <a:uFillTx/>
                <a:latin typeface="Gill Sans MT" panose="020B0502020104020203" pitchFamily="34" charset="0"/>
                <a:ea typeface="+mj-ea"/>
                <a:cs typeface="Arial" panose="020B0604020202020204" pitchFamily="34" charset="0"/>
              </a:rPr>
              <a:t>schoo</a:t>
            </a:r>
            <a:r>
              <a:rPr kumimoji="0" lang="en-US" sz="26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l will contact the waitlisted student getting the offer. This may be any time after offers letters go out in March, throughout the spring or summer.</a:t>
            </a:r>
          </a:p>
          <a:p>
            <a:pPr marL="457200" marR="0" lvl="0" indent="-457200" algn="l" defTabSz="914400" rtl="0" eaLnBrk="1" fontAlgn="auto" latinLnBrk="0" hangingPunct="1">
              <a:lnSpc>
                <a:spcPct val="100000"/>
              </a:lnSpc>
              <a:spcBef>
                <a:spcPts val="600"/>
              </a:spcBef>
              <a:spcAft>
                <a:spcPts val="600"/>
              </a:spcAft>
              <a:buClr>
                <a:prstClr val="black">
                  <a:lumMod val="65000"/>
                  <a:lumOff val="35000"/>
                </a:prstClr>
              </a:buClr>
              <a:buSzPct val="120000"/>
              <a:buFont typeface="Courier New" panose="02070309020205020404" pitchFamily="49" charset="0"/>
              <a:buChar char="o"/>
              <a:tabLst/>
              <a:defRPr/>
            </a:pPr>
            <a:r>
              <a:rPr kumimoji="0" lang="en-US" sz="26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Families will be able to check their child’s position on any waitlist in MySchools.</a:t>
            </a:r>
          </a:p>
        </p:txBody>
      </p:sp>
    </p:spTree>
    <p:extLst>
      <p:ext uri="{BB962C8B-B14F-4D97-AF65-F5344CB8AC3E}">
        <p14:creationId xmlns:p14="http://schemas.microsoft.com/office/powerpoint/2010/main" val="27332813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a:spLocks noGrp="1"/>
          </p:cNvSpPr>
          <p:nvPr>
            <p:ph type="subTitle" idx="1"/>
          </p:nvPr>
        </p:nvSpPr>
        <p:spPr>
          <a:xfrm>
            <a:off x="288167" y="121386"/>
            <a:ext cx="11615666"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Create an Account in </a:t>
            </a:r>
            <a:r>
              <a:rPr lang="en-US" sz="4000" b="1" dirty="0">
                <a:solidFill>
                  <a:schemeClr val="bg1"/>
                </a:solidFill>
                <a:latin typeface="Gill Sans MT" panose="020B0502020104020203" pitchFamily="34" charset="0"/>
              </a:rPr>
              <a:t>MySchools</a:t>
            </a:r>
          </a:p>
        </p:txBody>
      </p:sp>
      <p:sp>
        <p:nvSpPr>
          <p:cNvPr id="12" name="Title 1"/>
          <p:cNvSpPr txBox="1">
            <a:spLocks/>
          </p:cNvSpPr>
          <p:nvPr/>
        </p:nvSpPr>
        <p:spPr>
          <a:xfrm>
            <a:off x="304800" y="1955800"/>
            <a:ext cx="4800600" cy="4787899"/>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lgn="l">
              <a:lnSpc>
                <a:spcPct val="100000"/>
              </a:lnSpc>
              <a:spcAft>
                <a:spcPts val="600"/>
              </a:spcAft>
              <a:buClr>
                <a:prstClr val="black">
                  <a:lumMod val="65000"/>
                  <a:lumOff val="35000"/>
                </a:prstClr>
              </a:buClr>
              <a:buSzPct val="140000"/>
              <a:buBlip>
                <a:blip r:embed="rId3"/>
              </a:buBlip>
              <a:defRPr/>
            </a:pPr>
            <a:r>
              <a:rPr lang="en-US" altLang="en-US" sz="3000" dirty="0">
                <a:solidFill>
                  <a:prstClr val="black"/>
                </a:solidFill>
                <a:latin typeface="Gill Sans MT" panose="020B0502020104020203" pitchFamily="34" charset="0"/>
                <a:cs typeface="Arial" panose="020B0604020202020204" pitchFamily="34" charset="0"/>
                <a:sym typeface="American Typewriter"/>
              </a:rPr>
              <a:t>Go to </a:t>
            </a:r>
            <a:r>
              <a:rPr lang="en-US" altLang="en-US" sz="3000" b="1" dirty="0" err="1">
                <a:solidFill>
                  <a:prstClr val="black"/>
                </a:solidFill>
                <a:latin typeface="Gill Sans MT" panose="020B0502020104020203" pitchFamily="34" charset="0"/>
                <a:cs typeface="Arial" panose="020B0604020202020204" pitchFamily="34" charset="0"/>
                <a:sym typeface="American Typewriter"/>
              </a:rPr>
              <a:t>MySchools.nyc</a:t>
            </a:r>
            <a:endParaRPr lang="en-US" altLang="en-US" sz="3000" dirty="0">
              <a:solidFill>
                <a:prstClr val="black"/>
              </a:solidFill>
              <a:latin typeface="Gill Sans MT" panose="020B0502020104020203" pitchFamily="34" charset="0"/>
              <a:cs typeface="Arial" panose="020B0604020202020204" pitchFamily="34" charset="0"/>
              <a:sym typeface="American Typewriter"/>
            </a:endParaRPr>
          </a:p>
          <a:p>
            <a:pPr marL="571500" indent="-571500" algn="l">
              <a:lnSpc>
                <a:spcPct val="100000"/>
              </a:lnSpc>
              <a:spcAft>
                <a:spcPts val="600"/>
              </a:spcAft>
              <a:buClr>
                <a:prstClr val="black">
                  <a:lumMod val="65000"/>
                  <a:lumOff val="35000"/>
                </a:prstClr>
              </a:buClr>
              <a:buSzPct val="140000"/>
              <a:buBlip>
                <a:blip r:embed="rId3"/>
              </a:buBlip>
              <a:defRPr/>
            </a:pPr>
            <a:r>
              <a:rPr lang="en-US" altLang="en-US" sz="3000" dirty="0">
                <a:solidFill>
                  <a:prstClr val="black"/>
                </a:solidFill>
                <a:latin typeface="Gill Sans MT" panose="020B0502020104020203" pitchFamily="34" charset="0"/>
                <a:cs typeface="Arial" panose="020B0604020202020204" pitchFamily="34" charset="0"/>
                <a:sym typeface="American Typewriter"/>
              </a:rPr>
              <a:t>Click on </a:t>
            </a:r>
            <a:r>
              <a:rPr lang="en-US" altLang="en-US" sz="3000" b="1" dirty="0">
                <a:solidFill>
                  <a:prstClr val="black"/>
                </a:solidFill>
                <a:latin typeface="Gill Sans MT" panose="020B0502020104020203" pitchFamily="34" charset="0"/>
                <a:cs typeface="Arial" panose="020B0604020202020204" pitchFamily="34" charset="0"/>
                <a:sym typeface="American Typewriter"/>
              </a:rPr>
              <a:t>Get Started</a:t>
            </a:r>
          </a:p>
          <a:p>
            <a:pPr marL="571500" indent="-571500" algn="l">
              <a:lnSpc>
                <a:spcPct val="100000"/>
              </a:lnSpc>
              <a:spcAft>
                <a:spcPts val="600"/>
              </a:spcAft>
              <a:buClr>
                <a:prstClr val="black">
                  <a:lumMod val="65000"/>
                  <a:lumOff val="35000"/>
                </a:prstClr>
              </a:buClr>
              <a:buSzPct val="140000"/>
              <a:buBlip>
                <a:blip r:embed="rId3"/>
              </a:buBlip>
              <a:defRPr/>
            </a:pPr>
            <a:endParaRPr lang="en-US" altLang="en-US" sz="3000" b="1" dirty="0">
              <a:solidFill>
                <a:prstClr val="black"/>
              </a:solidFill>
              <a:latin typeface="Gill Sans MT" panose="020B0502020104020203" pitchFamily="34" charset="0"/>
              <a:cs typeface="Arial" panose="020B0604020202020204" pitchFamily="34" charset="0"/>
              <a:sym typeface="American Typewriter"/>
            </a:endParaRPr>
          </a:p>
        </p:txBody>
      </p:sp>
      <p:pic>
        <p:nvPicPr>
          <p:cNvPr id="2" name="Picture 1"/>
          <p:cNvPicPr>
            <a:picLocks noChangeAspect="1"/>
          </p:cNvPicPr>
          <p:nvPr/>
        </p:nvPicPr>
        <p:blipFill>
          <a:blip r:embed="rId4"/>
          <a:stretch>
            <a:fillRect/>
          </a:stretch>
        </p:blipFill>
        <p:spPr>
          <a:xfrm>
            <a:off x="5105400" y="1524001"/>
            <a:ext cx="6756400" cy="4241800"/>
          </a:xfrm>
          <a:prstGeom prst="rect">
            <a:avLst/>
          </a:prstGeom>
        </p:spPr>
      </p:pic>
      <p:sp>
        <p:nvSpPr>
          <p:cNvPr id="3" name="Slide Number Placeholder 2"/>
          <p:cNvSpPr>
            <a:spLocks noGrp="1"/>
          </p:cNvSpPr>
          <p:nvPr>
            <p:ph type="sldNum" sz="quarter" idx="12"/>
          </p:nvPr>
        </p:nvSpPr>
        <p:spPr/>
        <p:txBody>
          <a:bodyPr/>
          <a:lstStyle/>
          <a:p>
            <a:fld id="{1F02EB2E-5A0D-4771-A8D5-AEF7204D0608}" type="slidenum">
              <a:rPr lang="en-US" smtClean="0"/>
              <a:t>35</a:t>
            </a:fld>
            <a:endParaRPr lang="en-US"/>
          </a:p>
        </p:txBody>
      </p:sp>
    </p:spTree>
    <p:extLst>
      <p:ext uri="{BB962C8B-B14F-4D97-AF65-F5344CB8AC3E}">
        <p14:creationId xmlns:p14="http://schemas.microsoft.com/office/powerpoint/2010/main" val="23549190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288167" y="121386"/>
            <a:ext cx="11615666"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Create an Account in </a:t>
            </a:r>
            <a:r>
              <a:rPr lang="en-US" sz="4000" b="1" dirty="0">
                <a:solidFill>
                  <a:schemeClr val="bg1"/>
                </a:solidFill>
                <a:latin typeface="Gill Sans MT" panose="020B0502020104020203" pitchFamily="34" charset="0"/>
              </a:rPr>
              <a:t>MySchools</a:t>
            </a:r>
          </a:p>
        </p:txBody>
      </p:sp>
      <p:sp>
        <p:nvSpPr>
          <p:cNvPr id="12" name="Title 1"/>
          <p:cNvSpPr txBox="1">
            <a:spLocks/>
          </p:cNvSpPr>
          <p:nvPr/>
        </p:nvSpPr>
        <p:spPr>
          <a:xfrm>
            <a:off x="304800" y="1778000"/>
            <a:ext cx="5181600" cy="4584700"/>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Pct val="140000"/>
              <a:buFontTx/>
              <a:buBlip>
                <a:blip r:embed="rId3"/>
              </a:buBlip>
              <a:tabLst/>
              <a:defRPr/>
            </a:pPr>
            <a:r>
              <a:rPr kumimoji="0" lang="en-US" altLang="en-US" sz="30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Name</a:t>
            </a:r>
          </a:p>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Pct val="140000"/>
              <a:buFontTx/>
              <a:buBlip>
                <a:blip r:embed="rId3"/>
              </a:buBlip>
              <a:tabLst/>
              <a:defRPr/>
            </a:pPr>
            <a:r>
              <a:rPr kumimoji="0" lang="en-US" altLang="en-US" sz="30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Email address</a:t>
            </a:r>
          </a:p>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Pct val="140000"/>
              <a:buFontTx/>
              <a:buBlip>
                <a:blip r:embed="rId3"/>
              </a:buBlip>
              <a:tabLst/>
              <a:defRPr/>
            </a:pPr>
            <a:r>
              <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Choose your MySchools </a:t>
            </a:r>
            <a:r>
              <a:rPr kumimoji="0" lang="en-US" altLang="en-US" sz="30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password</a:t>
            </a:r>
            <a:r>
              <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 </a:t>
            </a:r>
          </a:p>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Pct val="140000"/>
              <a:buFontTx/>
              <a:buBlip>
                <a:blip r:embed="rId3"/>
              </a:buBlip>
              <a:tabLst/>
              <a:defRPr/>
            </a:pPr>
            <a:r>
              <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Click </a:t>
            </a:r>
            <a:r>
              <a:rPr kumimoji="0" lang="en-US" altLang="en-US" sz="30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Next</a:t>
            </a:r>
            <a:endPar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endParaRPr>
          </a:p>
        </p:txBody>
      </p:sp>
      <p:pic>
        <p:nvPicPr>
          <p:cNvPr id="3" name="Picture 2"/>
          <p:cNvPicPr>
            <a:picLocks noChangeAspect="1"/>
          </p:cNvPicPr>
          <p:nvPr/>
        </p:nvPicPr>
        <p:blipFill rotWithShape="1">
          <a:blip r:embed="rId4"/>
          <a:srcRect l="6995" r="7803" b="6392"/>
          <a:stretch/>
        </p:blipFill>
        <p:spPr>
          <a:xfrm>
            <a:off x="5774568" y="978008"/>
            <a:ext cx="5867400" cy="5837851"/>
          </a:xfrm>
          <a:prstGeom prst="rect">
            <a:avLst/>
          </a:prstGeom>
          <a:ln>
            <a:solidFill>
              <a:schemeClr val="bg1">
                <a:lumMod val="75000"/>
              </a:schemeClr>
            </a:solidFill>
          </a:ln>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30512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288167" y="121386"/>
            <a:ext cx="11615666"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Create an Account in </a:t>
            </a:r>
            <a:r>
              <a:rPr lang="en-US" sz="4000" b="1" dirty="0">
                <a:solidFill>
                  <a:schemeClr val="bg1"/>
                </a:solidFill>
                <a:latin typeface="Gill Sans MT" panose="020B0502020104020203" pitchFamily="34" charset="0"/>
              </a:rPr>
              <a:t>MySchools</a:t>
            </a:r>
          </a:p>
        </p:txBody>
      </p:sp>
      <p:sp>
        <p:nvSpPr>
          <p:cNvPr id="12" name="Title 1"/>
          <p:cNvSpPr txBox="1">
            <a:spLocks/>
          </p:cNvSpPr>
          <p:nvPr/>
        </p:nvSpPr>
        <p:spPr>
          <a:xfrm>
            <a:off x="288167" y="1998593"/>
            <a:ext cx="3791464" cy="1298135"/>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Pct val="140000"/>
              <a:buFontTx/>
              <a:buBlip>
                <a:blip r:embed="rId3"/>
              </a:buBlip>
              <a:tabLst/>
              <a:defRPr/>
            </a:pPr>
            <a:r>
              <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Open the email</a:t>
            </a:r>
          </a:p>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Pct val="140000"/>
              <a:buFontTx/>
              <a:buBlip>
                <a:blip r:embed="rId3"/>
              </a:buBlip>
              <a:tabLst/>
              <a:defRPr/>
            </a:pPr>
            <a:r>
              <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Click the link</a:t>
            </a:r>
          </a:p>
        </p:txBody>
      </p:sp>
      <p:pic>
        <p:nvPicPr>
          <p:cNvPr id="2" name="Picture 1"/>
          <p:cNvPicPr>
            <a:picLocks noChangeAspect="1"/>
          </p:cNvPicPr>
          <p:nvPr/>
        </p:nvPicPr>
        <p:blipFill>
          <a:blip r:embed="rId4"/>
          <a:stretch>
            <a:fillRect/>
          </a:stretch>
        </p:blipFill>
        <p:spPr>
          <a:xfrm>
            <a:off x="3636621" y="1068435"/>
            <a:ext cx="8340267" cy="4910333"/>
          </a:xfrm>
          <a:prstGeom prst="rect">
            <a:avLst/>
          </a:prstGeom>
          <a:ln>
            <a:solidFill>
              <a:schemeClr val="bg1">
                <a:lumMod val="75000"/>
              </a:schemeClr>
            </a:solidFill>
          </a:ln>
        </p:spPr>
      </p:pic>
      <p:pic>
        <p:nvPicPr>
          <p:cNvPr id="6" name="Picture 5"/>
          <p:cNvPicPr>
            <a:picLocks noChangeAspect="1"/>
          </p:cNvPicPr>
          <p:nvPr/>
        </p:nvPicPr>
        <p:blipFill>
          <a:blip r:embed="rId5"/>
          <a:stretch>
            <a:fillRect/>
          </a:stretch>
        </p:blipFill>
        <p:spPr>
          <a:xfrm>
            <a:off x="182880" y="1537992"/>
            <a:ext cx="11720953" cy="4800010"/>
          </a:xfrm>
          <a:prstGeom prst="rect">
            <a:avLst/>
          </a:prstGeom>
          <a:ln>
            <a:solidFill>
              <a:schemeClr val="bg1">
                <a:lumMod val="75000"/>
              </a:schemeClr>
            </a:solidFill>
          </a:ln>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7823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288167" y="121386"/>
            <a:ext cx="7535033"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Create an Account in </a:t>
            </a:r>
            <a:r>
              <a:rPr lang="en-US" sz="4000" b="1" dirty="0">
                <a:solidFill>
                  <a:schemeClr val="bg1"/>
                </a:solidFill>
                <a:latin typeface="Gill Sans MT" panose="020B0502020104020203" pitchFamily="34" charset="0"/>
              </a:rPr>
              <a:t>MySchools</a:t>
            </a:r>
          </a:p>
        </p:txBody>
      </p:sp>
      <p:sp>
        <p:nvSpPr>
          <p:cNvPr id="12" name="Title 1"/>
          <p:cNvSpPr txBox="1">
            <a:spLocks/>
          </p:cNvSpPr>
          <p:nvPr/>
        </p:nvSpPr>
        <p:spPr>
          <a:xfrm>
            <a:off x="288167" y="1562100"/>
            <a:ext cx="3904005" cy="4961726"/>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Pct val="140000"/>
              <a:buFontTx/>
              <a:buBlip>
                <a:blip r:embed="rId3"/>
              </a:buBlip>
              <a:tabLst/>
              <a:defRPr/>
            </a:pPr>
            <a:r>
              <a:rPr kumimoji="0" lang="en-US" altLang="en-US" sz="30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Phone number</a:t>
            </a:r>
            <a:endPar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endParaRPr>
          </a:p>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Pct val="140000"/>
              <a:buFontTx/>
              <a:buBlip>
                <a:blip r:embed="rId3"/>
              </a:buBlip>
              <a:tabLst/>
              <a:defRPr/>
            </a:pPr>
            <a:r>
              <a:rPr kumimoji="0" lang="en-US" altLang="en-US" sz="30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Mailing address</a:t>
            </a:r>
            <a:r>
              <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 in NYC</a:t>
            </a:r>
          </a:p>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Pct val="140000"/>
              <a:buFontTx/>
              <a:buBlip>
                <a:blip r:embed="rId3"/>
              </a:buBlip>
              <a:tabLst/>
              <a:defRPr/>
            </a:pPr>
            <a:r>
              <a:rPr kumimoji="0" lang="en-US" altLang="en-US" sz="30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Preferred language</a:t>
            </a:r>
          </a:p>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Pct val="140000"/>
              <a:buFontTx/>
              <a:buBlip>
                <a:blip r:embed="rId3"/>
              </a:buBlip>
              <a:tabLst/>
              <a:defRPr/>
            </a:pPr>
            <a:r>
              <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Click </a:t>
            </a:r>
            <a:r>
              <a:rPr kumimoji="0" lang="en-US" altLang="en-US" sz="30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Submit</a:t>
            </a:r>
            <a:endPar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endParaRPr>
          </a:p>
        </p:txBody>
      </p:sp>
      <p:pic>
        <p:nvPicPr>
          <p:cNvPr id="3" name="Picture 2"/>
          <p:cNvPicPr>
            <a:picLocks noChangeAspect="1"/>
          </p:cNvPicPr>
          <p:nvPr/>
        </p:nvPicPr>
        <p:blipFill rotWithShape="1">
          <a:blip r:embed="rId4"/>
          <a:srcRect l="8111" t="5385" b="11401"/>
          <a:stretch/>
        </p:blipFill>
        <p:spPr>
          <a:xfrm>
            <a:off x="4347503" y="121386"/>
            <a:ext cx="5485813" cy="6706170"/>
          </a:xfrm>
          <a:prstGeom prst="rect">
            <a:avLst/>
          </a:prstGeom>
          <a:ln>
            <a:solidFill>
              <a:schemeClr val="bg1">
                <a:lumMod val="75000"/>
              </a:schemeClr>
            </a:solidFill>
          </a:ln>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92545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288167" y="121386"/>
            <a:ext cx="7535033"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Create an Account in </a:t>
            </a:r>
            <a:r>
              <a:rPr lang="en-US" sz="4000" b="1" dirty="0">
                <a:solidFill>
                  <a:schemeClr val="bg1"/>
                </a:solidFill>
                <a:latin typeface="Gill Sans MT" panose="020B0502020104020203" pitchFamily="34" charset="0"/>
              </a:rPr>
              <a:t>MySchools</a:t>
            </a:r>
          </a:p>
        </p:txBody>
      </p:sp>
      <p:sp>
        <p:nvSpPr>
          <p:cNvPr id="12" name="Title 1"/>
          <p:cNvSpPr txBox="1">
            <a:spLocks/>
          </p:cNvSpPr>
          <p:nvPr/>
        </p:nvSpPr>
        <p:spPr>
          <a:xfrm>
            <a:off x="288166" y="3376246"/>
            <a:ext cx="2904681" cy="1758462"/>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600"/>
              </a:spcAft>
              <a:buClr>
                <a:prstClr val="black">
                  <a:lumMod val="65000"/>
                  <a:lumOff val="35000"/>
                </a:prstClr>
              </a:buClr>
              <a:buSzPct val="140000"/>
              <a:buFontTx/>
              <a:buNone/>
              <a:tabLst/>
              <a:defRPr/>
            </a:pPr>
            <a:r>
              <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Add your child starting in September.</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2" name="Picture 1"/>
          <p:cNvPicPr>
            <a:picLocks noChangeAspect="1"/>
          </p:cNvPicPr>
          <p:nvPr/>
        </p:nvPicPr>
        <p:blipFill rotWithShape="1">
          <a:blip r:embed="rId3"/>
          <a:srcRect l="28327" r="18876" b="18739"/>
          <a:stretch/>
        </p:blipFill>
        <p:spPr>
          <a:xfrm>
            <a:off x="3481014" y="1047556"/>
            <a:ext cx="8604735" cy="5356765"/>
          </a:xfrm>
          <a:prstGeom prst="rect">
            <a:avLst/>
          </a:prstGeom>
        </p:spPr>
      </p:pic>
      <p:cxnSp>
        <p:nvCxnSpPr>
          <p:cNvPr id="7" name="Straight Connector 6"/>
          <p:cNvCxnSpPr/>
          <p:nvPr/>
        </p:nvCxnSpPr>
        <p:spPr>
          <a:xfrm flipH="1" flipV="1">
            <a:off x="2588455" y="4220308"/>
            <a:ext cx="2321170" cy="703384"/>
          </a:xfrm>
          <a:prstGeom prst="line">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482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t>TACHS Exam &amp; Catholic Schools</a:t>
            </a:r>
          </a:p>
        </p:txBody>
      </p:sp>
      <p:sp>
        <p:nvSpPr>
          <p:cNvPr id="3" name="Content Placeholder 2"/>
          <p:cNvSpPr>
            <a:spLocks noGrp="1"/>
          </p:cNvSpPr>
          <p:nvPr>
            <p:ph idx="1"/>
          </p:nvPr>
        </p:nvSpPr>
        <p:spPr>
          <a:xfrm>
            <a:off x="609600" y="1600200"/>
            <a:ext cx="10972800" cy="4764568"/>
          </a:xfrm>
        </p:spPr>
        <p:txBody>
          <a:bodyPr vert="horz" lIns="91440" tIns="45720" rIns="91440" bIns="45720" rtlCol="0" anchor="t">
            <a:normAutofit fontScale="77500" lnSpcReduction="20000"/>
          </a:bodyPr>
          <a:lstStyle/>
          <a:p>
            <a:r>
              <a:rPr lang="en-US" sz="3600" dirty="0"/>
              <a:t>If your child has registered for the exam, you will have a page entitled “Applicant Record” which must be given to me.</a:t>
            </a:r>
          </a:p>
          <a:p>
            <a:endParaRPr lang="en-US" sz="3600" dirty="0"/>
          </a:p>
          <a:p>
            <a:r>
              <a:rPr lang="en-US" sz="3600" dirty="0"/>
              <a:t>It lists the 3 schools your child wishes to apply to and I send your child’s records to the school. </a:t>
            </a:r>
          </a:p>
          <a:p>
            <a:endParaRPr lang="en-US" sz="3600" dirty="0"/>
          </a:p>
          <a:p>
            <a:r>
              <a:rPr lang="en-US" sz="3600" dirty="0"/>
              <a:t>Deadline to register is </a:t>
            </a:r>
            <a:r>
              <a:rPr lang="en-US" sz="3600" u="sng" dirty="0"/>
              <a:t>October 23 , 2020</a:t>
            </a:r>
          </a:p>
          <a:p>
            <a:endParaRPr lang="en-US" sz="3600" u="sng" dirty="0"/>
          </a:p>
          <a:p>
            <a:r>
              <a:rPr lang="en-US" sz="3600" u="sng" dirty="0">
                <a:hlinkClick r:id="rId2"/>
              </a:rPr>
              <a:t>www.tachsinfo.com</a:t>
            </a:r>
            <a:r>
              <a:rPr lang="en-US" sz="3600" dirty="0"/>
              <a:t>  OR 1-866-618-2247</a:t>
            </a:r>
          </a:p>
          <a:p>
            <a:endParaRPr lang="en-US" sz="3600" u="sng" dirty="0"/>
          </a:p>
          <a:p>
            <a:r>
              <a:rPr lang="en-US" sz="3600" dirty="0"/>
              <a:t>Results for Catholic schools are released in late January/early February</a:t>
            </a:r>
          </a:p>
          <a:p>
            <a:endParaRPr lang="en-US" sz="3600" dirty="0"/>
          </a:p>
        </p:txBody>
      </p:sp>
    </p:spTree>
    <p:extLst>
      <p:ext uri="{BB962C8B-B14F-4D97-AF65-F5344CB8AC3E}">
        <p14:creationId xmlns:p14="http://schemas.microsoft.com/office/powerpoint/2010/main" val="22365446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504067" y="117119"/>
            <a:ext cx="10697333" cy="926170"/>
          </a:xfrm>
        </p:spPr>
        <p:txBody>
          <a:bodyPr anchor="ctr">
            <a:noAutofit/>
          </a:bodyPr>
          <a:lstStyle/>
          <a:p>
            <a:pPr algn="l">
              <a:lnSpc>
                <a:spcPct val="100000"/>
              </a:lnSpc>
              <a:spcBef>
                <a:spcPts val="0"/>
              </a:spcBef>
              <a:tabLst>
                <a:tab pos="10337800" algn="l"/>
              </a:tabLst>
            </a:pPr>
            <a:r>
              <a:rPr lang="en-US" sz="4000" b="1" dirty="0">
                <a:solidFill>
                  <a:schemeClr val="bg1"/>
                </a:solidFill>
                <a:latin typeface="Gill Sans MT" panose="020B0502020104020203" pitchFamily="34" charset="0"/>
              </a:rPr>
              <a:t>Welcome Letters</a:t>
            </a:r>
            <a:r>
              <a:rPr lang="en-US" sz="4000" dirty="0">
                <a:solidFill>
                  <a:schemeClr val="bg1"/>
                </a:solidFill>
                <a:latin typeface="Gill Sans MT" panose="020B0502020104020203" pitchFamily="34" charset="0"/>
              </a:rPr>
              <a:t>—September </a:t>
            </a:r>
            <a:endParaRPr lang="en-US" sz="4000" b="1" dirty="0">
              <a:solidFill>
                <a:schemeClr val="bg1"/>
              </a:solidFill>
              <a:latin typeface="Gill Sans MT" panose="020B0502020104020203" pitchFamily="34" charset="0"/>
            </a:endParaRPr>
          </a:p>
        </p:txBody>
      </p:sp>
      <p:sp>
        <p:nvSpPr>
          <p:cNvPr id="12" name="Title 1"/>
          <p:cNvSpPr txBox="1">
            <a:spLocks/>
          </p:cNvSpPr>
          <p:nvPr/>
        </p:nvSpPr>
        <p:spPr>
          <a:xfrm>
            <a:off x="309489" y="1547446"/>
            <a:ext cx="11648049" cy="4976380"/>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Pct val="140000"/>
              <a:buFontTx/>
              <a:buBlip>
                <a:blip r:embed="rId3"/>
              </a:buBlip>
              <a:tabLst/>
              <a:defRPr/>
            </a:pPr>
            <a:r>
              <a:rPr kumimoji="0" lang="en-US" altLang="en-US" sz="32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Sent to your home address in early September.</a:t>
            </a:r>
          </a:p>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Pct val="140000"/>
              <a:buFontTx/>
              <a:buBlip>
                <a:blip r:embed="rId3"/>
              </a:buBlip>
              <a:tabLst/>
              <a:defRPr/>
            </a:pPr>
            <a:r>
              <a:rPr kumimoji="0" lang="en-US" altLang="en-US" sz="32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Private or parochial school students—visit a Family Welcome Center.</a:t>
            </a:r>
          </a:p>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Pct val="140000"/>
              <a:buFontTx/>
              <a:buBlip>
                <a:blip r:embed="rId3"/>
              </a:buBlip>
              <a:tabLst/>
              <a:defRPr/>
            </a:pPr>
            <a:r>
              <a:rPr kumimoji="0" lang="en-US" altLang="en-US" sz="32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Your </a:t>
            </a:r>
            <a:r>
              <a:rPr kumimoji="0" lang="en-US" altLang="en-US" sz="32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Welcome Letter </a:t>
            </a:r>
            <a:r>
              <a:rPr kumimoji="0" lang="en-US" altLang="en-US" sz="32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has:</a:t>
            </a:r>
          </a:p>
          <a:p>
            <a:pPr marL="1485900" marR="0" lvl="2" indent="-571500" algn="l" defTabSz="914400" rtl="0" eaLnBrk="1" fontAlgn="auto" latinLnBrk="0" hangingPunct="1">
              <a:lnSpc>
                <a:spcPct val="100000"/>
              </a:lnSpc>
              <a:spcBef>
                <a:spcPts val="0"/>
              </a:spcBef>
              <a:spcAft>
                <a:spcPts val="600"/>
              </a:spcAft>
              <a:buClr>
                <a:prstClr val="black">
                  <a:lumMod val="65000"/>
                  <a:lumOff val="35000"/>
                </a:prstClr>
              </a:buClr>
              <a:buSzPct val="140000"/>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sym typeface="American Typewriter"/>
              </a:rPr>
              <a:t>Account creation code</a:t>
            </a:r>
          </a:p>
          <a:p>
            <a:pPr marL="1485900" marR="0" lvl="2" indent="-571500" algn="l" defTabSz="914400" rtl="0" eaLnBrk="1" fontAlgn="auto" latinLnBrk="0" hangingPunct="1">
              <a:lnSpc>
                <a:spcPct val="100000"/>
              </a:lnSpc>
              <a:spcBef>
                <a:spcPts val="0"/>
              </a:spcBef>
              <a:spcAft>
                <a:spcPts val="600"/>
              </a:spcAft>
              <a:buClr>
                <a:prstClr val="black">
                  <a:lumMod val="65000"/>
                  <a:lumOff val="35000"/>
                </a:prstClr>
              </a:buClr>
              <a:buSzPct val="140000"/>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sym typeface="American Typewriter"/>
              </a:rPr>
              <a:t>Instructions for getting started in MySchools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708764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l="28327" r="18876" b="18739"/>
          <a:stretch/>
        </p:blipFill>
        <p:spPr>
          <a:xfrm>
            <a:off x="3481014" y="1047556"/>
            <a:ext cx="8604735" cy="5356765"/>
          </a:xfrm>
          <a:prstGeom prst="rect">
            <a:avLst/>
          </a:prstGeom>
        </p:spPr>
      </p:pic>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288167" y="121386"/>
            <a:ext cx="7535033"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Add Your Child in </a:t>
            </a:r>
            <a:r>
              <a:rPr lang="en-US" sz="4000" b="1" dirty="0">
                <a:solidFill>
                  <a:schemeClr val="bg1"/>
                </a:solidFill>
                <a:latin typeface="Gill Sans MT" panose="020B0502020104020203" pitchFamily="34" charset="0"/>
              </a:rPr>
              <a:t>MySchools</a:t>
            </a:r>
          </a:p>
        </p:txBody>
      </p:sp>
      <p:sp>
        <p:nvSpPr>
          <p:cNvPr id="12" name="Title 1"/>
          <p:cNvSpPr txBox="1">
            <a:spLocks/>
          </p:cNvSpPr>
          <p:nvPr/>
        </p:nvSpPr>
        <p:spPr>
          <a:xfrm>
            <a:off x="288166" y="3165230"/>
            <a:ext cx="3460873" cy="2885050"/>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600"/>
              </a:spcAft>
              <a:buClr>
                <a:prstClr val="black">
                  <a:lumMod val="65000"/>
                  <a:lumOff val="35000"/>
                </a:prstClr>
              </a:buClr>
              <a:buSzPct val="140000"/>
              <a:buFontTx/>
              <a:buNone/>
              <a:tabLst/>
              <a:defRPr/>
            </a:pPr>
            <a:r>
              <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Click on </a:t>
            </a:r>
          </a:p>
          <a:p>
            <a:pPr marL="0" marR="0" lvl="0" indent="0" algn="l" defTabSz="914400" rtl="0" eaLnBrk="1" fontAlgn="auto" latinLnBrk="0" hangingPunct="1">
              <a:lnSpc>
                <a:spcPct val="100000"/>
              </a:lnSpc>
              <a:spcBef>
                <a:spcPct val="0"/>
              </a:spcBef>
              <a:spcAft>
                <a:spcPts val="600"/>
              </a:spcAft>
              <a:buClr>
                <a:prstClr val="black">
                  <a:lumMod val="65000"/>
                  <a:lumOff val="35000"/>
                </a:prstClr>
              </a:buClr>
              <a:buSzPct val="140000"/>
              <a:buFontTx/>
              <a:buNone/>
              <a:tabLst/>
              <a:defRPr/>
            </a:pPr>
            <a:r>
              <a:rPr kumimoji="0" lang="en-US" altLang="en-US" sz="30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Add a child</a:t>
            </a:r>
          </a:p>
          <a:p>
            <a:pPr marL="0" marR="0" lvl="0" indent="0" algn="l" defTabSz="914400" rtl="0" eaLnBrk="1" fontAlgn="auto" latinLnBrk="0" hangingPunct="1">
              <a:lnSpc>
                <a:spcPct val="100000"/>
              </a:lnSpc>
              <a:spcBef>
                <a:spcPct val="0"/>
              </a:spcBef>
              <a:spcAft>
                <a:spcPts val="600"/>
              </a:spcAft>
              <a:buClr>
                <a:prstClr val="black">
                  <a:lumMod val="65000"/>
                  <a:lumOff val="35000"/>
                </a:prstClr>
              </a:buClr>
              <a:buSzPct val="140000"/>
              <a:buFontTx/>
              <a:buNone/>
              <a:tabLst/>
              <a:defRPr/>
            </a:pPr>
            <a:endParaRPr kumimoji="0" lang="en-US" altLang="en-US" sz="30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endParaRPr>
          </a:p>
          <a:p>
            <a:pPr marL="0" marR="0" lvl="0" indent="0" algn="l" defTabSz="914400" rtl="0" eaLnBrk="1" fontAlgn="auto" latinLnBrk="0" hangingPunct="1">
              <a:lnSpc>
                <a:spcPct val="100000"/>
              </a:lnSpc>
              <a:spcBef>
                <a:spcPct val="0"/>
              </a:spcBef>
              <a:spcAft>
                <a:spcPts val="600"/>
              </a:spcAft>
              <a:buClr>
                <a:prstClr val="black">
                  <a:lumMod val="65000"/>
                  <a:lumOff val="35000"/>
                </a:prstClr>
              </a:buClr>
              <a:buSzPct val="140000"/>
              <a:buFontTx/>
              <a:buNone/>
              <a:tabLst/>
              <a:defRPr/>
            </a:pPr>
            <a:r>
              <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You need your Welcome Letter</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cxnSp>
        <p:nvCxnSpPr>
          <p:cNvPr id="7" name="Straight Connector 6"/>
          <p:cNvCxnSpPr/>
          <p:nvPr/>
        </p:nvCxnSpPr>
        <p:spPr>
          <a:xfrm flipH="1" flipV="1">
            <a:off x="2588455" y="4220308"/>
            <a:ext cx="2321170" cy="703384"/>
          </a:xfrm>
          <a:prstGeom prst="line">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0436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8080" b="5833"/>
          <a:stretch/>
        </p:blipFill>
        <p:spPr>
          <a:xfrm>
            <a:off x="5913120" y="1047556"/>
            <a:ext cx="5991224" cy="5658802"/>
          </a:xfrm>
          <a:prstGeom prst="rect">
            <a:avLst/>
          </a:prstGeom>
        </p:spPr>
      </p:pic>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288167" y="121386"/>
            <a:ext cx="7535033"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Add Your Child in </a:t>
            </a:r>
            <a:r>
              <a:rPr lang="en-US" sz="4000" b="1" dirty="0">
                <a:solidFill>
                  <a:schemeClr val="bg1"/>
                </a:solidFill>
                <a:latin typeface="Gill Sans MT" panose="020B0502020104020203" pitchFamily="34" charset="0"/>
              </a:rPr>
              <a:t>MySchools</a:t>
            </a:r>
          </a:p>
        </p:txBody>
      </p:sp>
      <p:sp>
        <p:nvSpPr>
          <p:cNvPr id="12" name="Title 1"/>
          <p:cNvSpPr txBox="1">
            <a:spLocks/>
          </p:cNvSpPr>
          <p:nvPr/>
        </p:nvSpPr>
        <p:spPr>
          <a:xfrm>
            <a:off x="288167" y="2850093"/>
            <a:ext cx="3902834" cy="1758462"/>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600"/>
              </a:spcAft>
              <a:buClr>
                <a:prstClr val="black">
                  <a:lumMod val="65000"/>
                  <a:lumOff val="35000"/>
                </a:prstClr>
              </a:buClr>
              <a:buSzPct val="140000"/>
              <a:buFontTx/>
              <a:buNone/>
              <a:tabLst/>
              <a:defRPr/>
            </a:pPr>
            <a:r>
              <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Choose grades 4 – 11 </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cxnSp>
        <p:nvCxnSpPr>
          <p:cNvPr id="7" name="Straight Connector 6"/>
          <p:cNvCxnSpPr/>
          <p:nvPr/>
        </p:nvCxnSpPr>
        <p:spPr>
          <a:xfrm flipH="1" flipV="1">
            <a:off x="3962401" y="3215640"/>
            <a:ext cx="2407919" cy="661318"/>
          </a:xfrm>
          <a:prstGeom prst="line">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96609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288167" y="121386"/>
            <a:ext cx="7535033"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Add Your Child in </a:t>
            </a:r>
            <a:r>
              <a:rPr lang="en-US" sz="4000" b="1" dirty="0">
                <a:solidFill>
                  <a:schemeClr val="bg1"/>
                </a:solidFill>
                <a:latin typeface="Gill Sans MT" panose="020B0502020104020203" pitchFamily="34" charset="0"/>
              </a:rPr>
              <a:t>MySchools</a:t>
            </a:r>
          </a:p>
        </p:txBody>
      </p:sp>
      <p:sp>
        <p:nvSpPr>
          <p:cNvPr id="12" name="Title 1"/>
          <p:cNvSpPr txBox="1">
            <a:spLocks/>
          </p:cNvSpPr>
          <p:nvPr/>
        </p:nvSpPr>
        <p:spPr>
          <a:xfrm>
            <a:off x="288166" y="1508760"/>
            <a:ext cx="5320154" cy="4831080"/>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600"/>
              </a:spcAft>
              <a:buClr>
                <a:prstClr val="black">
                  <a:lumMod val="65000"/>
                  <a:lumOff val="35000"/>
                </a:prstClr>
              </a:buClr>
              <a:buSzPct val="140000"/>
              <a:buFontTx/>
              <a:buNone/>
              <a:tabLst/>
              <a:defRPr/>
            </a:pPr>
            <a:r>
              <a:rPr kumimoji="0" lang="en-US" altLang="en-US" sz="30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Student ID number</a:t>
            </a:r>
            <a:r>
              <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  </a:t>
            </a:r>
          </a:p>
          <a:p>
            <a:pPr marL="0" marR="0" lvl="0" indent="0" algn="l" defTabSz="914400" rtl="0" eaLnBrk="1" fontAlgn="auto" latinLnBrk="0" hangingPunct="1">
              <a:lnSpc>
                <a:spcPct val="100000"/>
              </a:lnSpc>
              <a:spcBef>
                <a:spcPct val="0"/>
              </a:spcBef>
              <a:spcAft>
                <a:spcPts val="600"/>
              </a:spcAft>
              <a:buClr>
                <a:prstClr val="black">
                  <a:lumMod val="65000"/>
                  <a:lumOff val="35000"/>
                </a:prstClr>
              </a:buClr>
              <a:buSzPct val="140000"/>
              <a:buFontTx/>
              <a:buNone/>
              <a:tabLst/>
              <a:defRPr/>
            </a:pPr>
            <a:r>
              <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9 numbers, no dashes or spaces</a:t>
            </a:r>
          </a:p>
          <a:p>
            <a:pPr marL="0" marR="0" lvl="0" indent="0" algn="l" defTabSz="914400" rtl="0" eaLnBrk="1" fontAlgn="auto" latinLnBrk="0" hangingPunct="1">
              <a:lnSpc>
                <a:spcPct val="100000"/>
              </a:lnSpc>
              <a:spcBef>
                <a:spcPct val="0"/>
              </a:spcBef>
              <a:spcAft>
                <a:spcPts val="600"/>
              </a:spcAft>
              <a:buClr>
                <a:prstClr val="black">
                  <a:lumMod val="65000"/>
                  <a:lumOff val="35000"/>
                </a:prstClr>
              </a:buClr>
              <a:buSzPct val="140000"/>
              <a:buFontTx/>
              <a:buNone/>
              <a:tabLst/>
              <a:defRPr/>
            </a:pPr>
            <a:endPar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endParaRPr>
          </a:p>
          <a:p>
            <a:pPr marL="0" marR="0" lvl="0" indent="0" algn="l" defTabSz="914400" rtl="0" eaLnBrk="1" fontAlgn="auto" latinLnBrk="0" hangingPunct="1">
              <a:lnSpc>
                <a:spcPct val="100000"/>
              </a:lnSpc>
              <a:spcBef>
                <a:spcPct val="0"/>
              </a:spcBef>
              <a:spcAft>
                <a:spcPts val="600"/>
              </a:spcAft>
              <a:buClr>
                <a:prstClr val="black">
                  <a:lumMod val="65000"/>
                  <a:lumOff val="35000"/>
                </a:prstClr>
              </a:buClr>
              <a:buSzPct val="140000"/>
              <a:buFontTx/>
              <a:buNone/>
              <a:tabLst/>
              <a:defRPr/>
            </a:pPr>
            <a:r>
              <a:rPr kumimoji="0" lang="en-US" altLang="en-US" sz="30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Account creation code </a:t>
            </a:r>
            <a:r>
              <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(from the Welcome Letter): 6 capital letters, no dashes or spaces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10" name="Picture 9"/>
          <p:cNvPicPr>
            <a:picLocks noChangeAspect="1"/>
          </p:cNvPicPr>
          <p:nvPr/>
        </p:nvPicPr>
        <p:blipFill>
          <a:blip r:embed="rId3"/>
          <a:stretch>
            <a:fillRect/>
          </a:stretch>
        </p:blipFill>
        <p:spPr>
          <a:xfrm>
            <a:off x="6918906" y="228600"/>
            <a:ext cx="5273093" cy="6593308"/>
          </a:xfrm>
          <a:prstGeom prst="rect">
            <a:avLst/>
          </a:prstGeom>
        </p:spPr>
      </p:pic>
      <p:cxnSp>
        <p:nvCxnSpPr>
          <p:cNvPr id="7" name="Straight Connector 6"/>
          <p:cNvCxnSpPr/>
          <p:nvPr/>
        </p:nvCxnSpPr>
        <p:spPr>
          <a:xfrm flipH="1" flipV="1">
            <a:off x="5318761" y="2926080"/>
            <a:ext cx="1600144" cy="1295400"/>
          </a:xfrm>
          <a:prstGeom prst="line">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672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67325" y="1168943"/>
            <a:ext cx="6686550" cy="3419475"/>
          </a:xfrm>
          <a:prstGeom prst="rect">
            <a:avLst/>
          </a:prstGeom>
          <a:ln>
            <a:solidFill>
              <a:schemeClr val="tx1"/>
            </a:solidFill>
          </a:ln>
        </p:spPr>
      </p:pic>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288167" y="121386"/>
            <a:ext cx="7535033"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Add Your Child in </a:t>
            </a:r>
            <a:r>
              <a:rPr lang="en-US" sz="4000" b="1" dirty="0">
                <a:solidFill>
                  <a:schemeClr val="bg1"/>
                </a:solidFill>
                <a:latin typeface="Gill Sans MT" panose="020B0502020104020203" pitchFamily="34" charset="0"/>
              </a:rPr>
              <a:t>MySchools</a:t>
            </a:r>
          </a:p>
        </p:txBody>
      </p:sp>
      <p:sp>
        <p:nvSpPr>
          <p:cNvPr id="12" name="Title 1"/>
          <p:cNvSpPr txBox="1">
            <a:spLocks/>
          </p:cNvSpPr>
          <p:nvPr/>
        </p:nvSpPr>
        <p:spPr>
          <a:xfrm>
            <a:off x="288166" y="1508760"/>
            <a:ext cx="4146674" cy="4831080"/>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600"/>
              </a:spcAft>
              <a:buClr>
                <a:prstClr val="black">
                  <a:lumMod val="65000"/>
                  <a:lumOff val="35000"/>
                </a:prstClr>
              </a:buClr>
              <a:buSzPct val="140000"/>
              <a:buFontTx/>
              <a:buNone/>
              <a:tabLst/>
              <a:defRPr/>
            </a:pPr>
            <a:r>
              <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If it worked, you’ll see this.</a:t>
            </a:r>
          </a:p>
          <a:p>
            <a:pPr marL="0" marR="0" lvl="0" indent="0" algn="l" defTabSz="914400" rtl="0" eaLnBrk="1" fontAlgn="auto" latinLnBrk="0" hangingPunct="1">
              <a:lnSpc>
                <a:spcPct val="100000"/>
              </a:lnSpc>
              <a:spcBef>
                <a:spcPct val="0"/>
              </a:spcBef>
              <a:spcAft>
                <a:spcPts val="600"/>
              </a:spcAft>
              <a:buClr>
                <a:prstClr val="black">
                  <a:lumMod val="65000"/>
                  <a:lumOff val="35000"/>
                </a:prstClr>
              </a:buClr>
              <a:buSzPct val="140000"/>
              <a:buFontTx/>
              <a:buNone/>
              <a:tabLst/>
              <a:defRPr/>
            </a:pPr>
            <a:endPar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endParaRPr>
          </a:p>
          <a:p>
            <a:pPr marL="0" marR="0" lvl="0" indent="0" algn="l" defTabSz="914400" rtl="0" eaLnBrk="1" fontAlgn="auto" latinLnBrk="0" hangingPunct="1">
              <a:lnSpc>
                <a:spcPct val="100000"/>
              </a:lnSpc>
              <a:spcBef>
                <a:spcPct val="0"/>
              </a:spcBef>
              <a:spcAft>
                <a:spcPts val="600"/>
              </a:spcAft>
              <a:buClr>
                <a:prstClr val="black">
                  <a:lumMod val="65000"/>
                  <a:lumOff val="35000"/>
                </a:prstClr>
              </a:buClr>
              <a:buSzPct val="140000"/>
              <a:buFontTx/>
              <a:buNone/>
              <a:tabLst/>
              <a:defRPr/>
            </a:pPr>
            <a:r>
              <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If it didn’t work, you must go back and type your child’s ID number and account creation code correctly.</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cxnSp>
        <p:nvCxnSpPr>
          <p:cNvPr id="7" name="Straight Connector 6"/>
          <p:cNvCxnSpPr/>
          <p:nvPr/>
        </p:nvCxnSpPr>
        <p:spPr>
          <a:xfrm flipH="1" flipV="1">
            <a:off x="3139440" y="2438400"/>
            <a:ext cx="2560320" cy="441960"/>
          </a:xfrm>
          <a:prstGeom prst="line">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91532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288167" y="121386"/>
            <a:ext cx="7535033"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Add Your Child in </a:t>
            </a:r>
            <a:r>
              <a:rPr lang="en-US" sz="4000" b="1" dirty="0">
                <a:solidFill>
                  <a:schemeClr val="bg1"/>
                </a:solidFill>
                <a:latin typeface="Gill Sans MT" panose="020B0502020104020203" pitchFamily="34" charset="0"/>
              </a:rPr>
              <a:t>MySchools</a:t>
            </a:r>
          </a:p>
        </p:txBody>
      </p:sp>
      <p:sp>
        <p:nvSpPr>
          <p:cNvPr id="12" name="Title 1"/>
          <p:cNvSpPr txBox="1">
            <a:spLocks/>
          </p:cNvSpPr>
          <p:nvPr/>
        </p:nvSpPr>
        <p:spPr>
          <a:xfrm>
            <a:off x="288166" y="1281797"/>
            <a:ext cx="5122034" cy="5058043"/>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600"/>
              </a:spcAft>
              <a:buClr>
                <a:prstClr val="black">
                  <a:lumMod val="65000"/>
                  <a:lumOff val="35000"/>
                </a:prstClr>
              </a:buClr>
              <a:buSzPct val="140000"/>
              <a:buFontTx/>
              <a:buNone/>
              <a:tabLst/>
              <a:defRPr/>
            </a:pPr>
            <a:r>
              <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Your dashboard looks like this after you add your child.</a:t>
            </a:r>
          </a:p>
          <a:p>
            <a:pPr marL="0" marR="0" lvl="0" indent="0" algn="l" defTabSz="914400" rtl="0" eaLnBrk="1" fontAlgn="auto" latinLnBrk="0" hangingPunct="1">
              <a:lnSpc>
                <a:spcPct val="100000"/>
              </a:lnSpc>
              <a:spcBef>
                <a:spcPct val="0"/>
              </a:spcBef>
              <a:spcAft>
                <a:spcPts val="600"/>
              </a:spcAft>
              <a:buClr>
                <a:prstClr val="black">
                  <a:lumMod val="65000"/>
                  <a:lumOff val="35000"/>
                </a:prstClr>
              </a:buClr>
              <a:buSzPct val="140000"/>
              <a:buFontTx/>
              <a:buNone/>
              <a:tabLst/>
              <a:defRPr/>
            </a:pPr>
            <a:endPar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endParaRPr>
          </a:p>
          <a:p>
            <a:pPr marL="0" marR="0" lvl="0" indent="0" algn="l" defTabSz="914400" rtl="0" eaLnBrk="1" fontAlgn="auto" latinLnBrk="0" hangingPunct="1">
              <a:lnSpc>
                <a:spcPct val="100000"/>
              </a:lnSpc>
              <a:spcBef>
                <a:spcPct val="0"/>
              </a:spcBef>
              <a:spcAft>
                <a:spcPts val="600"/>
              </a:spcAft>
              <a:buClr>
                <a:prstClr val="black">
                  <a:lumMod val="65000"/>
                  <a:lumOff val="35000"/>
                </a:prstClr>
              </a:buClr>
              <a:buSzPct val="140000"/>
              <a:buFontTx/>
              <a:buNone/>
              <a:tabLst/>
              <a:defRPr/>
            </a:pPr>
            <a:r>
              <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To register for the Specialized High Schools testing and auditions, click on Get Started.</a:t>
            </a:r>
          </a:p>
          <a:p>
            <a:pPr marL="0" marR="0" lvl="0" indent="0" algn="l" defTabSz="914400" rtl="0" eaLnBrk="1" fontAlgn="auto" latinLnBrk="0" hangingPunct="1">
              <a:lnSpc>
                <a:spcPct val="100000"/>
              </a:lnSpc>
              <a:spcBef>
                <a:spcPct val="0"/>
              </a:spcBef>
              <a:spcAft>
                <a:spcPts val="600"/>
              </a:spcAft>
              <a:buClr>
                <a:prstClr val="black">
                  <a:lumMod val="65000"/>
                  <a:lumOff val="35000"/>
                </a:prstClr>
              </a:buClr>
              <a:buSzPct val="140000"/>
              <a:buFontTx/>
              <a:buNone/>
              <a:tabLst/>
              <a:defRPr/>
            </a:pPr>
            <a:endPar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endParaRPr>
          </a:p>
          <a:p>
            <a:pPr marL="0" marR="0" lvl="0" indent="0" algn="l" defTabSz="914400" rtl="0" eaLnBrk="1" fontAlgn="auto" latinLnBrk="0" hangingPunct="1">
              <a:lnSpc>
                <a:spcPct val="100000"/>
              </a:lnSpc>
              <a:spcBef>
                <a:spcPct val="0"/>
              </a:spcBef>
              <a:spcAft>
                <a:spcPts val="600"/>
              </a:spcAft>
              <a:buClr>
                <a:prstClr val="black">
                  <a:lumMod val="65000"/>
                  <a:lumOff val="35000"/>
                </a:prstClr>
              </a:buClr>
              <a:buSzPct val="140000"/>
              <a:buFontTx/>
              <a:buNone/>
              <a:tabLst/>
              <a:defRPr/>
            </a:pPr>
            <a:r>
              <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In early October, you can start your child’s High School Application from here.</a:t>
            </a:r>
          </a:p>
          <a:p>
            <a:pPr marL="0" marR="0" lvl="0" indent="0" algn="l" defTabSz="914400" rtl="0" eaLnBrk="1" fontAlgn="auto" latinLnBrk="0" hangingPunct="1">
              <a:lnSpc>
                <a:spcPct val="100000"/>
              </a:lnSpc>
              <a:spcBef>
                <a:spcPct val="0"/>
              </a:spcBef>
              <a:spcAft>
                <a:spcPts val="600"/>
              </a:spcAft>
              <a:buClr>
                <a:prstClr val="black">
                  <a:lumMod val="65000"/>
                  <a:lumOff val="35000"/>
                </a:prstClr>
              </a:buClr>
              <a:buSzPct val="140000"/>
              <a:buFontTx/>
              <a:buNone/>
              <a:tabLst/>
              <a:defRPr/>
            </a:pPr>
            <a:endPar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endParaRPr>
          </a:p>
          <a:p>
            <a:pPr marL="0" marR="0" lvl="0" indent="0" algn="l" defTabSz="914400" rtl="0" eaLnBrk="1" fontAlgn="auto" latinLnBrk="0" hangingPunct="1">
              <a:lnSpc>
                <a:spcPct val="100000"/>
              </a:lnSpc>
              <a:spcBef>
                <a:spcPct val="0"/>
              </a:spcBef>
              <a:spcAft>
                <a:spcPts val="600"/>
              </a:spcAft>
              <a:buClr>
                <a:prstClr val="black">
                  <a:lumMod val="65000"/>
                  <a:lumOff val="35000"/>
                </a:prstClr>
              </a:buClr>
              <a:buSzPct val="140000"/>
              <a:buFontTx/>
              <a:buNone/>
              <a:tabLst/>
              <a:defRPr/>
            </a:pPr>
            <a:endPar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4"/>
          <p:cNvPicPr>
            <a:picLocks noChangeAspect="1"/>
          </p:cNvPicPr>
          <p:nvPr/>
        </p:nvPicPr>
        <p:blipFill rotWithShape="1">
          <a:blip r:embed="rId3"/>
          <a:srcRect l="4723" t="1" r="6179" b="8146"/>
          <a:stretch/>
        </p:blipFill>
        <p:spPr>
          <a:xfrm>
            <a:off x="5410200" y="1082173"/>
            <a:ext cx="6781800" cy="4968107"/>
          </a:xfrm>
          <a:prstGeom prst="rect">
            <a:avLst/>
          </a:prstGeom>
        </p:spPr>
      </p:pic>
    </p:spTree>
    <p:extLst>
      <p:ext uri="{BB962C8B-B14F-4D97-AF65-F5344CB8AC3E}">
        <p14:creationId xmlns:p14="http://schemas.microsoft.com/office/powerpoint/2010/main" val="37992165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802116"/>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343884" y="97301"/>
            <a:ext cx="11615666" cy="521692"/>
          </a:xfrm>
        </p:spPr>
        <p:txBody>
          <a:bodyPr anchor="ctr">
            <a:noAutofit/>
          </a:bodyPr>
          <a:lstStyle/>
          <a:p>
            <a:pPr algn="l">
              <a:lnSpc>
                <a:spcPct val="100000"/>
              </a:lnSpc>
              <a:spcBef>
                <a:spcPts val="0"/>
              </a:spcBef>
              <a:tabLst>
                <a:tab pos="10337800" algn="l"/>
              </a:tabLst>
            </a:pPr>
            <a:r>
              <a:rPr lang="en-US" sz="3600" b="1" dirty="0">
                <a:solidFill>
                  <a:schemeClr val="bg1"/>
                </a:solidFill>
                <a:latin typeface="Gill Sans MT" panose="020B0502020104020203" pitchFamily="34" charset="0"/>
              </a:rPr>
              <a:t>Next Steps:  </a:t>
            </a:r>
            <a:r>
              <a:rPr lang="en-US" sz="3600" dirty="0">
                <a:solidFill>
                  <a:schemeClr val="bg1"/>
                </a:solidFill>
                <a:latin typeface="Gill Sans MT" panose="020B0502020104020203" pitchFamily="34" charset="0"/>
              </a:rPr>
              <a:t>October</a:t>
            </a:r>
            <a:endParaRPr lang="en-US" sz="3600" dirty="0">
              <a:solidFill>
                <a:schemeClr val="bg1"/>
              </a:solidFill>
              <a:latin typeface="Gil Sans MT"/>
            </a:endParaRPr>
          </a:p>
        </p:txBody>
      </p:sp>
      <p:sp>
        <p:nvSpPr>
          <p:cNvPr id="12" name="Title 1"/>
          <p:cNvSpPr txBox="1">
            <a:spLocks/>
          </p:cNvSpPr>
          <p:nvPr/>
        </p:nvSpPr>
        <p:spPr>
          <a:xfrm>
            <a:off x="327835" y="1382146"/>
            <a:ext cx="11540598" cy="1044898"/>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Pct val="140000"/>
              <a:buFontTx/>
              <a:buBlip>
                <a:blip r:embed="rId3"/>
              </a:buBlip>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Create an account in </a:t>
            </a:r>
            <a:r>
              <a:rPr kumimoji="0" lang="en-US" altLang="en-US" sz="24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MySchools (</a:t>
            </a:r>
            <a:r>
              <a:rPr kumimoji="0" lang="en-US" altLang="en-US" sz="2400" b="1" i="0" u="none" strike="noStrike" kern="1200" cap="none" spc="0" normalizeH="0" baseline="0" noProof="0" dirty="0" err="1">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MySchools.nyc</a:t>
            </a:r>
            <a:r>
              <a:rPr kumimoji="0" lang="en-US" altLang="en-US" sz="24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a:t>
            </a:r>
            <a:r>
              <a:rPr kumimoji="0" lang="en-US" sz="24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 and add your child. </a:t>
            </a:r>
          </a:p>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Pct val="140000"/>
              <a:buFontTx/>
              <a:buBlip>
                <a:blip r:embed="rId3"/>
              </a:buBlip>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Register for the SHSAT and/or LaGuardia auditions in </a:t>
            </a:r>
            <a:r>
              <a:rPr kumimoji="0" lang="en-US" altLang="en-US" sz="24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MySchools.</a:t>
            </a:r>
            <a:endParaRPr kumimoji="0" lang="en-US" altLang="en-US" sz="24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endParaRPr>
          </a:p>
        </p:txBody>
      </p:sp>
      <p:sp>
        <p:nvSpPr>
          <p:cNvPr id="6" name="Title 1"/>
          <p:cNvSpPr txBox="1">
            <a:spLocks/>
          </p:cNvSpPr>
          <p:nvPr/>
        </p:nvSpPr>
        <p:spPr>
          <a:xfrm>
            <a:off x="198608" y="891951"/>
            <a:ext cx="11268033" cy="432863"/>
          </a:xfrm>
          <a:prstGeom prst="roundRect">
            <a:avLst/>
          </a:prstGeom>
          <a:solidFill>
            <a:schemeClr val="tx1">
              <a:lumMod val="65000"/>
              <a:lumOff val="35000"/>
            </a:schemeClr>
          </a:solidFill>
          <a:ln w="3175">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1200"/>
              </a:spcAft>
              <a:buClr>
                <a:prstClr val="black">
                  <a:lumMod val="65000"/>
                  <a:lumOff val="35000"/>
                </a:prstClr>
              </a:buClr>
              <a:buSzTx/>
              <a:buFontTx/>
              <a:buNone/>
              <a:tabLst/>
              <a:defRPr/>
            </a:pPr>
            <a:r>
              <a:rPr kumimoji="0" lang="en-US" sz="2500" b="0" i="0" u="none" strike="noStrike" kern="1200" cap="none" spc="0" normalizeH="0" baseline="0" noProof="0" dirty="0">
                <a:ln>
                  <a:noFill/>
                </a:ln>
                <a:solidFill>
                  <a:prstClr val="white"/>
                </a:solidFill>
                <a:effectLst/>
                <a:uLnTx/>
                <a:uFillTx/>
                <a:latin typeface="Gill Sans MT" panose="020B0502020104020203" pitchFamily="34" charset="0"/>
                <a:ea typeface="+mj-ea"/>
                <a:cs typeface="Arial" panose="020B0604020202020204" pitchFamily="34" charset="0"/>
              </a:rPr>
              <a:t>Register for Specialized High Schools testing and auditions (optional)</a:t>
            </a:r>
          </a:p>
        </p:txBody>
      </p:sp>
      <p:sp>
        <p:nvSpPr>
          <p:cNvPr id="3" name="Rectangle 2"/>
          <p:cNvSpPr/>
          <p:nvPr/>
        </p:nvSpPr>
        <p:spPr>
          <a:xfrm>
            <a:off x="327835" y="4993313"/>
            <a:ext cx="10491044" cy="461665"/>
          </a:xfrm>
          <a:prstGeom prst="rect">
            <a:avLst/>
          </a:prstGeom>
        </p:spPr>
        <p:txBody>
          <a:bodyPr wrap="square">
            <a:spAutoFit/>
          </a:bodyPr>
          <a:lstStyle/>
          <a:p>
            <a:pPr marL="571500" marR="0" lvl="0" indent="-571500" algn="l" defTabSz="914400" rtl="0" eaLnBrk="1" fontAlgn="auto" latinLnBrk="0" hangingPunct="1">
              <a:lnSpc>
                <a:spcPct val="100000"/>
              </a:lnSpc>
              <a:spcBef>
                <a:spcPts val="0"/>
              </a:spcBef>
              <a:spcAft>
                <a:spcPts val="600"/>
              </a:spcAft>
              <a:buClr>
                <a:prstClr val="black">
                  <a:lumMod val="65000"/>
                  <a:lumOff val="35000"/>
                </a:prstClr>
              </a:buClr>
              <a:buSzPct val="140000"/>
              <a:buFontTx/>
              <a:buBlip>
                <a:blip r:embed="rId3"/>
              </a:buBlip>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High School Events Calendar | </a:t>
            </a:r>
            <a:r>
              <a:rPr kumimoji="0" lang="en-US" sz="2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schools.nyc.gov/High</a:t>
            </a:r>
          </a:p>
        </p:txBody>
      </p:sp>
      <p:sp>
        <p:nvSpPr>
          <p:cNvPr id="9" name="Title 1"/>
          <p:cNvSpPr txBox="1">
            <a:spLocks/>
          </p:cNvSpPr>
          <p:nvPr/>
        </p:nvSpPr>
        <p:spPr>
          <a:xfrm>
            <a:off x="198607" y="4515198"/>
            <a:ext cx="11268032" cy="455596"/>
          </a:xfrm>
          <a:prstGeom prst="roundRect">
            <a:avLst/>
          </a:prstGeom>
          <a:solidFill>
            <a:schemeClr val="tx1">
              <a:lumMod val="65000"/>
              <a:lumOff val="35000"/>
            </a:schemeClr>
          </a:solidFill>
          <a:ln w="3175">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1200"/>
              </a:spcAft>
              <a:buClr>
                <a:prstClr val="black">
                  <a:lumMod val="65000"/>
                  <a:lumOff val="35000"/>
                </a:prstClr>
              </a:buClr>
              <a:buSzTx/>
              <a:buFontTx/>
              <a:buNone/>
              <a:tabLst/>
              <a:defRPr/>
            </a:pPr>
            <a:r>
              <a:rPr kumimoji="0" lang="en-US" sz="2500" b="0" i="0" u="none" strike="noStrike" kern="1200" cap="none" spc="0" normalizeH="0" baseline="0" noProof="0" dirty="0">
                <a:ln>
                  <a:noFill/>
                </a:ln>
                <a:solidFill>
                  <a:prstClr val="white"/>
                </a:solidFill>
                <a:effectLst/>
                <a:uLnTx/>
                <a:uFillTx/>
                <a:latin typeface="Gill Sans MT" panose="020B0502020104020203" pitchFamily="34" charset="0"/>
                <a:ea typeface="+mj-ea"/>
                <a:cs typeface="Arial" panose="020B0604020202020204" pitchFamily="34" charset="0"/>
              </a:rPr>
              <a:t>Look for Possible Virtual Open House Events</a:t>
            </a:r>
          </a:p>
        </p:txBody>
      </p:sp>
      <p:sp>
        <p:nvSpPr>
          <p:cNvPr id="2" name="Slide Number Placeholder 1"/>
          <p:cNvSpPr>
            <a:spLocks noGrp="1"/>
          </p:cNvSpPr>
          <p:nvPr>
            <p:ph type="sldNum" sz="quarter" idx="12"/>
          </p:nvPr>
        </p:nvSpPr>
        <p:spPr>
          <a:xfrm>
            <a:off x="7410450" y="589642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 name="Title 1"/>
          <p:cNvSpPr txBox="1">
            <a:spLocks/>
          </p:cNvSpPr>
          <p:nvPr/>
        </p:nvSpPr>
        <p:spPr>
          <a:xfrm>
            <a:off x="328644" y="2941320"/>
            <a:ext cx="11615666" cy="953264"/>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Pct val="140000"/>
              <a:buFontTx/>
              <a:buBlip>
                <a:blip r:embed="rId3"/>
              </a:buBlip>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Explore schools and programs in </a:t>
            </a:r>
            <a:r>
              <a:rPr kumimoji="0" lang="en-US" altLang="en-US" sz="24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MySchools (</a:t>
            </a:r>
            <a:r>
              <a:rPr kumimoji="0" lang="en-US" altLang="en-US" sz="2400" b="1" i="0" u="none" strike="noStrike" kern="1200" cap="none" spc="0" normalizeH="0" baseline="0" noProof="0" dirty="0" err="1">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MySchools.nyc</a:t>
            </a:r>
            <a:r>
              <a:rPr kumimoji="0" lang="en-US" altLang="en-US" sz="24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a:t>
            </a:r>
            <a:r>
              <a:rPr kumimoji="0" lang="en-US" altLang="en-US" sz="24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a:t>
            </a:r>
          </a:p>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Pct val="140000"/>
              <a:buFontTx/>
              <a:buBlip>
                <a:blip r:embed="rId3"/>
              </a:buBlip>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Find 20 – 30 programs that interest you.</a:t>
            </a:r>
          </a:p>
          <a:p>
            <a:pPr marL="571500" lvl="0" indent="-571500" algn="l">
              <a:lnSpc>
                <a:spcPct val="100000"/>
              </a:lnSpc>
              <a:spcAft>
                <a:spcPts val="600"/>
              </a:spcAft>
              <a:buClr>
                <a:prstClr val="black">
                  <a:lumMod val="65000"/>
                  <a:lumOff val="35000"/>
                </a:prstClr>
              </a:buClr>
              <a:buSzPct val="140000"/>
              <a:buBlip>
                <a:blip r:embed="rId3"/>
              </a:buBlip>
              <a:defRPr/>
            </a:pPr>
            <a:r>
              <a:rPr kumimoji="0" lang="en-US" sz="24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View helpful videos on </a:t>
            </a:r>
            <a:r>
              <a:rPr lang="en-US" sz="2400" dirty="0">
                <a:solidFill>
                  <a:prstClr val="black"/>
                </a:solidFill>
                <a:latin typeface="Gill Sans MT" panose="020B0502020104020203" pitchFamily="34" charset="0"/>
              </a:rPr>
              <a:t>| </a:t>
            </a:r>
            <a:r>
              <a:rPr lang="en-US" sz="2400" b="1" dirty="0" err="1">
                <a:solidFill>
                  <a:prstClr val="black"/>
                </a:solidFill>
                <a:latin typeface="Gill Sans MT" panose="020B0502020104020203" pitchFamily="34" charset="0"/>
              </a:rPr>
              <a:t>schools.nyc.gov</a:t>
            </a:r>
            <a:r>
              <a:rPr lang="en-US" sz="2400" b="1" dirty="0">
                <a:solidFill>
                  <a:prstClr val="black"/>
                </a:solidFill>
                <a:latin typeface="Gill Sans MT" panose="020B0502020104020203" pitchFamily="34" charset="0"/>
              </a:rPr>
              <a:t>/High</a:t>
            </a:r>
            <a:endParaRPr kumimoji="0" lang="en-US" sz="24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endParaRPr>
          </a:p>
        </p:txBody>
      </p:sp>
      <p:sp>
        <p:nvSpPr>
          <p:cNvPr id="13" name="Title 1"/>
          <p:cNvSpPr txBox="1">
            <a:spLocks/>
          </p:cNvSpPr>
          <p:nvPr/>
        </p:nvSpPr>
        <p:spPr>
          <a:xfrm>
            <a:off x="198607" y="2372059"/>
            <a:ext cx="11268033" cy="482050"/>
          </a:xfrm>
          <a:prstGeom prst="roundRect">
            <a:avLst/>
          </a:prstGeom>
          <a:solidFill>
            <a:schemeClr val="tx1">
              <a:lumMod val="65000"/>
              <a:lumOff val="35000"/>
            </a:schemeClr>
          </a:solidFill>
          <a:ln w="3175">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1200"/>
              </a:spcAft>
              <a:buClr>
                <a:prstClr val="black">
                  <a:lumMod val="65000"/>
                  <a:lumOff val="35000"/>
                </a:prstClr>
              </a:buClr>
              <a:buSzTx/>
              <a:buFontTx/>
              <a:buNone/>
              <a:tabLst/>
              <a:defRPr/>
            </a:pPr>
            <a:r>
              <a:rPr kumimoji="0" lang="en-US" sz="2500" b="0" i="0" u="none" strike="noStrike" kern="1200" cap="none" spc="0" normalizeH="0" baseline="0" noProof="0" dirty="0">
                <a:ln>
                  <a:noFill/>
                </a:ln>
                <a:solidFill>
                  <a:prstClr val="white"/>
                </a:solidFill>
                <a:effectLst/>
                <a:uLnTx/>
                <a:uFillTx/>
                <a:latin typeface="Gill Sans MT" panose="020B0502020104020203" pitchFamily="34" charset="0"/>
                <a:ea typeface="+mj-ea"/>
                <a:cs typeface="Arial" panose="020B0604020202020204" pitchFamily="34" charset="0"/>
              </a:rPr>
              <a:t>Explore Schools and Programs</a:t>
            </a:r>
          </a:p>
        </p:txBody>
      </p:sp>
    </p:spTree>
    <p:extLst>
      <p:ext uri="{BB962C8B-B14F-4D97-AF65-F5344CB8AC3E}">
        <p14:creationId xmlns:p14="http://schemas.microsoft.com/office/powerpoint/2010/main" val="35553004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343884" y="97301"/>
            <a:ext cx="11615666" cy="926170"/>
          </a:xfrm>
        </p:spPr>
        <p:txBody>
          <a:bodyPr anchor="ctr">
            <a:noAutofit/>
          </a:bodyPr>
          <a:lstStyle/>
          <a:p>
            <a:pPr algn="l">
              <a:lnSpc>
                <a:spcPct val="100000"/>
              </a:lnSpc>
              <a:spcBef>
                <a:spcPts val="0"/>
              </a:spcBef>
              <a:tabLst>
                <a:tab pos="10337800" algn="l"/>
              </a:tabLst>
            </a:pPr>
            <a:r>
              <a:rPr lang="en-US" sz="3600" b="1" dirty="0">
                <a:solidFill>
                  <a:schemeClr val="bg1"/>
                </a:solidFill>
                <a:latin typeface="Gill Sans MT" panose="020B0502020104020203" pitchFamily="34" charset="0"/>
              </a:rPr>
              <a:t>Next Steps:  Late </a:t>
            </a:r>
            <a:r>
              <a:rPr lang="en-US" sz="3600" dirty="0">
                <a:solidFill>
                  <a:schemeClr val="bg1"/>
                </a:solidFill>
                <a:latin typeface="Gill Sans MT" panose="020B0502020104020203" pitchFamily="34" charset="0"/>
              </a:rPr>
              <a:t>October &amp; November</a:t>
            </a:r>
            <a:endParaRPr lang="en-US" sz="3600" dirty="0">
              <a:solidFill>
                <a:schemeClr val="bg1"/>
              </a:solidFill>
              <a:latin typeface="Gil Sans MT"/>
            </a:endParaRPr>
          </a:p>
        </p:txBody>
      </p:sp>
      <p:sp>
        <p:nvSpPr>
          <p:cNvPr id="12" name="Title 1"/>
          <p:cNvSpPr txBox="1">
            <a:spLocks/>
          </p:cNvSpPr>
          <p:nvPr/>
        </p:nvSpPr>
        <p:spPr>
          <a:xfrm>
            <a:off x="404035" y="1763146"/>
            <a:ext cx="11540598" cy="1524272"/>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Pct val="140000"/>
              <a:buFontTx/>
              <a:buBlip>
                <a:blip r:embed="rId3"/>
              </a:buBlip>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Create an account in </a:t>
            </a:r>
            <a:r>
              <a:rPr kumimoji="0" lang="en-US" altLang="en-US" sz="24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MySchools (</a:t>
            </a:r>
            <a:r>
              <a:rPr kumimoji="0" lang="en-US" altLang="en-US" sz="2400" b="1" i="0" u="none" strike="noStrike" kern="1200" cap="none" spc="0" normalizeH="0" baseline="0" noProof="0" dirty="0" err="1">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MySchools.nyc</a:t>
            </a:r>
            <a:r>
              <a:rPr kumimoji="0" lang="en-US" altLang="en-US" sz="24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a:t>
            </a:r>
            <a:r>
              <a:rPr kumimoji="0" lang="en-US" sz="24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 and add your child.</a:t>
            </a:r>
          </a:p>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Pct val="140000"/>
              <a:buFontTx/>
              <a:buBlip>
                <a:blip r:embed="rId3"/>
              </a:buBlip>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Search for programs, save them to your favorites in MySchools</a:t>
            </a:r>
          </a:p>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Pct val="140000"/>
              <a:buFontTx/>
              <a:buBlip>
                <a:blip r:embed="rId3"/>
              </a:buBlip>
              <a:tabLst/>
              <a:defRPr/>
            </a:pPr>
            <a:r>
              <a:rPr kumimoji="0" lang="en-US" altLang="en-US" sz="24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Start your application in MySchools</a:t>
            </a:r>
          </a:p>
        </p:txBody>
      </p:sp>
      <p:sp>
        <p:nvSpPr>
          <p:cNvPr id="6" name="Title 1"/>
          <p:cNvSpPr txBox="1">
            <a:spLocks/>
          </p:cNvSpPr>
          <p:nvPr/>
        </p:nvSpPr>
        <p:spPr>
          <a:xfrm>
            <a:off x="198608" y="1257711"/>
            <a:ext cx="11268033" cy="432863"/>
          </a:xfrm>
          <a:prstGeom prst="roundRect">
            <a:avLst/>
          </a:prstGeom>
          <a:solidFill>
            <a:schemeClr val="tx1">
              <a:lumMod val="65000"/>
              <a:lumOff val="35000"/>
            </a:schemeClr>
          </a:solidFill>
          <a:ln w="3175">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1200"/>
              </a:spcAft>
              <a:buClr>
                <a:prstClr val="black">
                  <a:lumMod val="65000"/>
                  <a:lumOff val="35000"/>
                </a:prstClr>
              </a:buClr>
              <a:buSzTx/>
              <a:buFontTx/>
              <a:buNone/>
              <a:tabLst/>
              <a:defRPr/>
            </a:pPr>
            <a:r>
              <a:rPr kumimoji="0" lang="en-US" sz="2500" b="0" i="0" u="none" strike="noStrike" kern="1200" cap="none" spc="0" normalizeH="0" baseline="0" noProof="0" dirty="0">
                <a:ln>
                  <a:noFill/>
                </a:ln>
                <a:solidFill>
                  <a:prstClr val="white"/>
                </a:solidFill>
                <a:effectLst/>
                <a:uLnTx/>
                <a:uFillTx/>
                <a:latin typeface="Gill Sans MT" panose="020B0502020104020203" pitchFamily="34" charset="0"/>
                <a:ea typeface="+mj-ea"/>
                <a:cs typeface="Arial" panose="020B0604020202020204" pitchFamily="34" charset="0"/>
              </a:rPr>
              <a:t>Start Your Child’s Application </a:t>
            </a:r>
          </a:p>
        </p:txBody>
      </p:sp>
      <p:sp>
        <p:nvSpPr>
          <p:cNvPr id="3" name="Rectangle 2"/>
          <p:cNvSpPr/>
          <p:nvPr/>
        </p:nvSpPr>
        <p:spPr>
          <a:xfrm>
            <a:off x="343884" y="3991246"/>
            <a:ext cx="10324213" cy="461665"/>
          </a:xfrm>
          <a:prstGeom prst="rect">
            <a:avLst/>
          </a:prstGeom>
        </p:spPr>
        <p:txBody>
          <a:bodyPr wrap="square">
            <a:spAutoFit/>
          </a:bodyPr>
          <a:lstStyle/>
          <a:p>
            <a:pPr marL="571500" marR="0" lvl="0" indent="-571500" algn="l" defTabSz="914400" rtl="0" eaLnBrk="1" fontAlgn="auto" latinLnBrk="0" hangingPunct="1">
              <a:lnSpc>
                <a:spcPct val="100000"/>
              </a:lnSpc>
              <a:spcBef>
                <a:spcPts val="0"/>
              </a:spcBef>
              <a:spcAft>
                <a:spcPts val="600"/>
              </a:spcAft>
              <a:buClr>
                <a:prstClr val="black">
                  <a:lumMod val="65000"/>
                  <a:lumOff val="35000"/>
                </a:prstClr>
              </a:buClr>
              <a:buSzPct val="140000"/>
              <a:buFontTx/>
              <a:buBlip>
                <a:blip r:embed="rId3"/>
              </a:buBlip>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High School Events Calendar | </a:t>
            </a:r>
            <a:r>
              <a:rPr kumimoji="0" lang="en-US" sz="2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schools.nyc.gov/High</a:t>
            </a:r>
          </a:p>
        </p:txBody>
      </p:sp>
      <p:sp>
        <p:nvSpPr>
          <p:cNvPr id="9" name="Title 1"/>
          <p:cNvSpPr txBox="1">
            <a:spLocks/>
          </p:cNvSpPr>
          <p:nvPr/>
        </p:nvSpPr>
        <p:spPr>
          <a:xfrm>
            <a:off x="198608" y="3391146"/>
            <a:ext cx="11268033" cy="455596"/>
          </a:xfrm>
          <a:prstGeom prst="roundRect">
            <a:avLst/>
          </a:prstGeom>
          <a:solidFill>
            <a:schemeClr val="tx1">
              <a:lumMod val="65000"/>
              <a:lumOff val="35000"/>
            </a:schemeClr>
          </a:solidFill>
          <a:ln w="3175">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1200"/>
              </a:spcAft>
              <a:buClr>
                <a:prstClr val="black">
                  <a:lumMod val="65000"/>
                  <a:lumOff val="35000"/>
                </a:prstClr>
              </a:buClr>
              <a:buSzTx/>
              <a:buFontTx/>
              <a:buNone/>
              <a:tabLst/>
              <a:defRPr/>
            </a:pPr>
            <a:r>
              <a:rPr kumimoji="0" lang="en-US" sz="2500" b="0" i="0" u="none" strike="noStrike" kern="1200" cap="none" spc="0" normalizeH="0" baseline="0" noProof="0" dirty="0">
                <a:ln>
                  <a:noFill/>
                </a:ln>
                <a:solidFill>
                  <a:prstClr val="white"/>
                </a:solidFill>
                <a:effectLst/>
                <a:uLnTx/>
                <a:uFillTx/>
                <a:latin typeface="Gill Sans MT" panose="020B0502020104020203" pitchFamily="34" charset="0"/>
                <a:ea typeface="+mj-ea"/>
                <a:cs typeface="Arial" panose="020B0604020202020204" pitchFamily="34" charset="0"/>
              </a:rPr>
              <a:t>Attend  Virtual Open House Events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134806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343884" y="97301"/>
            <a:ext cx="11615666" cy="926170"/>
          </a:xfrm>
        </p:spPr>
        <p:txBody>
          <a:bodyPr anchor="ctr">
            <a:noAutofit/>
          </a:bodyPr>
          <a:lstStyle/>
          <a:p>
            <a:pPr algn="l">
              <a:lnSpc>
                <a:spcPct val="100000"/>
              </a:lnSpc>
              <a:spcBef>
                <a:spcPts val="0"/>
              </a:spcBef>
              <a:tabLst>
                <a:tab pos="10337800" algn="l"/>
              </a:tabLst>
            </a:pPr>
            <a:r>
              <a:rPr lang="en-US" sz="3600" b="1" dirty="0">
                <a:solidFill>
                  <a:schemeClr val="bg1"/>
                </a:solidFill>
                <a:latin typeface="Gill Sans MT" panose="020B0502020104020203" pitchFamily="34" charset="0"/>
              </a:rPr>
              <a:t>Next Steps:  </a:t>
            </a:r>
            <a:r>
              <a:rPr lang="en-US" sz="3600" dirty="0">
                <a:solidFill>
                  <a:schemeClr val="bg1"/>
                </a:solidFill>
                <a:latin typeface="Gill Sans MT" panose="020B0502020104020203" pitchFamily="34" charset="0"/>
              </a:rPr>
              <a:t>November and December</a:t>
            </a:r>
            <a:endParaRPr lang="en-US" sz="3600" dirty="0">
              <a:solidFill>
                <a:schemeClr val="bg1"/>
              </a:solidFill>
              <a:latin typeface="Gil Sans MT"/>
            </a:endParaRPr>
          </a:p>
        </p:txBody>
      </p:sp>
      <p:sp>
        <p:nvSpPr>
          <p:cNvPr id="12" name="Title 1"/>
          <p:cNvSpPr txBox="1">
            <a:spLocks/>
          </p:cNvSpPr>
          <p:nvPr/>
        </p:nvSpPr>
        <p:spPr>
          <a:xfrm>
            <a:off x="343884" y="1690576"/>
            <a:ext cx="11615666" cy="3910124"/>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marR="0" lvl="0" indent="-571500" algn="l" defTabSz="914400" rtl="0" eaLnBrk="1" fontAlgn="auto" latinLnBrk="0" hangingPunct="1">
              <a:lnSpc>
                <a:spcPct val="100000"/>
              </a:lnSpc>
              <a:spcBef>
                <a:spcPct val="0"/>
              </a:spcBef>
              <a:spcAft>
                <a:spcPts val="1200"/>
              </a:spcAft>
              <a:buClr>
                <a:prstClr val="black">
                  <a:lumMod val="65000"/>
                  <a:lumOff val="35000"/>
                </a:prstClr>
              </a:buClr>
              <a:buSzPct val="140000"/>
              <a:buFontTx/>
              <a:buBlip>
                <a:blip r:embed="rId3"/>
              </a:buBlip>
              <a:tabLst/>
              <a:defRPr/>
            </a:pPr>
            <a:r>
              <a:rPr kumimoji="0" 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Take the SHSAT and/or audition for LaGuardia High School (optional)</a:t>
            </a:r>
          </a:p>
          <a:p>
            <a:pPr marL="571500" marR="0" lvl="0" indent="-571500" algn="l" defTabSz="914400" rtl="0" eaLnBrk="1" fontAlgn="auto" latinLnBrk="0" hangingPunct="1">
              <a:lnSpc>
                <a:spcPct val="100000"/>
              </a:lnSpc>
              <a:spcBef>
                <a:spcPct val="0"/>
              </a:spcBef>
              <a:spcAft>
                <a:spcPts val="1200"/>
              </a:spcAft>
              <a:buClr>
                <a:prstClr val="black">
                  <a:lumMod val="65000"/>
                  <a:lumOff val="35000"/>
                </a:prstClr>
              </a:buClr>
              <a:buSzPct val="140000"/>
              <a:buFontTx/>
              <a:buBlip>
                <a:blip r:embed="rId3"/>
              </a:buBlip>
              <a:tabLst/>
              <a:defRPr/>
            </a:pPr>
            <a:r>
              <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Complete auditions or program-specific assessments for any programs your child will be applying to.</a:t>
            </a:r>
          </a:p>
          <a:p>
            <a:pPr marL="571500" marR="0" lvl="0" indent="-571500" algn="l" defTabSz="914400" rtl="0" eaLnBrk="1" fontAlgn="auto" latinLnBrk="0" hangingPunct="1">
              <a:lnSpc>
                <a:spcPct val="100000"/>
              </a:lnSpc>
              <a:spcBef>
                <a:spcPct val="0"/>
              </a:spcBef>
              <a:spcAft>
                <a:spcPts val="1200"/>
              </a:spcAft>
              <a:buClr>
                <a:prstClr val="black">
                  <a:lumMod val="65000"/>
                  <a:lumOff val="35000"/>
                </a:prstClr>
              </a:buClr>
              <a:buSzPct val="140000"/>
              <a:buFontTx/>
              <a:buBlip>
                <a:blip r:embed="rId3"/>
              </a:buBlip>
              <a:tabLst/>
              <a:defRPr/>
            </a:pPr>
            <a:r>
              <a:rPr kumimoji="0" 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Submit your child’s high school application in </a:t>
            </a:r>
            <a:r>
              <a:rPr kumimoji="0" lang="en-US" altLang="en-US" sz="30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MySchools (</a:t>
            </a:r>
            <a:r>
              <a:rPr kumimoji="0" lang="en-US" altLang="en-US" sz="3000" b="1" i="0" u="none" strike="noStrike" kern="1200" cap="none" spc="0" normalizeH="0" baseline="0" noProof="0" dirty="0" err="1">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MySchools.nyc</a:t>
            </a:r>
            <a:r>
              <a:rPr kumimoji="0" lang="en-US" altLang="en-US" sz="30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 by December 4th</a:t>
            </a:r>
            <a:endPar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endParaRPr>
          </a:p>
          <a:p>
            <a:pPr marL="0" marR="0" lvl="0" indent="0" algn="l" defTabSz="914400" rtl="0" eaLnBrk="1" fontAlgn="auto" latinLnBrk="0" hangingPunct="1">
              <a:lnSpc>
                <a:spcPct val="100000"/>
              </a:lnSpc>
              <a:spcBef>
                <a:spcPct val="0"/>
              </a:spcBef>
              <a:spcAft>
                <a:spcPts val="600"/>
              </a:spcAft>
              <a:buClr>
                <a:prstClr val="black">
                  <a:lumMod val="65000"/>
                  <a:lumOff val="35000"/>
                </a:prstClr>
              </a:buClr>
              <a:buSzPct val="140000"/>
              <a:buFontTx/>
              <a:buNone/>
              <a:tabLst/>
              <a:defRPr/>
            </a:pPr>
            <a:endPar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715453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 Sans MT"/>
              <a:ea typeface="+mn-ea"/>
              <a:cs typeface="+mn-cs"/>
            </a:endParaRPr>
          </a:p>
        </p:txBody>
      </p:sp>
      <p:sp>
        <p:nvSpPr>
          <p:cNvPr id="8" name="Subtitle 2"/>
          <p:cNvSpPr>
            <a:spLocks noGrp="1"/>
          </p:cNvSpPr>
          <p:nvPr>
            <p:ph type="subTitle" idx="1"/>
          </p:nvPr>
        </p:nvSpPr>
        <p:spPr>
          <a:xfrm>
            <a:off x="450211" y="104472"/>
            <a:ext cx="11615666" cy="926170"/>
          </a:xfrm>
        </p:spPr>
        <p:txBody>
          <a:bodyPr anchor="ctr">
            <a:noAutofit/>
          </a:bodyPr>
          <a:lstStyle/>
          <a:p>
            <a:pPr algn="l">
              <a:lnSpc>
                <a:spcPct val="100000"/>
              </a:lnSpc>
              <a:spcBef>
                <a:spcPts val="0"/>
              </a:spcBef>
              <a:tabLst>
                <a:tab pos="10337800" algn="l"/>
              </a:tabLst>
            </a:pPr>
            <a:r>
              <a:rPr lang="en-US" sz="4400" b="1" dirty="0">
                <a:solidFill>
                  <a:schemeClr val="bg1"/>
                </a:solidFill>
                <a:latin typeface="Gill Sans MT" panose="020B0502020104020203" pitchFamily="34" charset="0"/>
              </a:rPr>
              <a:t>Resources</a:t>
            </a:r>
            <a:endParaRPr lang="en-US" sz="4400" dirty="0">
              <a:solidFill>
                <a:schemeClr val="bg1"/>
              </a:solidFill>
              <a:latin typeface="Gil Sans MT"/>
            </a:endParaRPr>
          </a:p>
        </p:txBody>
      </p:sp>
      <p:sp>
        <p:nvSpPr>
          <p:cNvPr id="5" name="Rectangle 4"/>
          <p:cNvSpPr/>
          <p:nvPr/>
        </p:nvSpPr>
        <p:spPr>
          <a:xfrm>
            <a:off x="450211" y="1549107"/>
            <a:ext cx="11506262" cy="3477875"/>
          </a:xfrm>
          <a:prstGeom prst="rect">
            <a:avLst/>
          </a:prstGeom>
        </p:spPr>
        <p:txBody>
          <a:bodyPr wrap="square">
            <a:spAutoFit/>
          </a:bodyPr>
          <a:lstStyle/>
          <a:p>
            <a:pPr marL="0" marR="0" lvl="0" indent="0" algn="l" defTabSz="914400" rtl="0" eaLnBrk="1" fontAlgn="auto" latinLnBrk="0" hangingPunct="1">
              <a:lnSpc>
                <a:spcPct val="100000"/>
              </a:lnSpc>
              <a:spcBef>
                <a:spcPts val="1200"/>
              </a:spcBef>
              <a:spcAft>
                <a:spcPts val="1200"/>
              </a:spcAft>
              <a:buClr>
                <a:prstClr val="black">
                  <a:lumMod val="65000"/>
                  <a:lumOff val="35000"/>
                </a:prstClr>
              </a:buClr>
              <a:buSzTx/>
              <a:buFontTx/>
              <a:buNone/>
              <a:tabLst/>
              <a:defRPr/>
            </a:pPr>
            <a:r>
              <a:rPr kumimoji="0" lang="en-US" sz="3000" b="0" i="0" u="none" strike="noStrike" kern="1200" cap="none" spc="0" normalizeH="0" baseline="0" noProof="0" dirty="0">
                <a:ln>
                  <a:noFill/>
                </a:ln>
                <a:solidFill>
                  <a:prstClr val="black"/>
                </a:solidFill>
                <a:effectLst/>
                <a:uLnTx/>
                <a:uFillTx/>
                <a:latin typeface="Gill Sans MT" panose="020B0502020104020203" pitchFamily="34" charset="0"/>
              </a:rPr>
              <a:t>High School events calendar, videos, and more </a:t>
            </a:r>
            <a:r>
              <a:rPr kumimoji="0" lang="en-US" sz="3000" b="1" i="0" u="none" strike="noStrike" kern="1200" cap="none" spc="0" normalizeH="0" baseline="0" noProof="0" dirty="0">
                <a:ln>
                  <a:noFill/>
                </a:ln>
                <a:solidFill>
                  <a:prstClr val="black"/>
                </a:solidFill>
                <a:effectLst/>
                <a:uLnTx/>
                <a:uFillTx/>
                <a:latin typeface="Gill Sans MT" panose="020B0502020104020203" pitchFamily="34" charset="0"/>
                <a:cs typeface="Arial" panose="020B0604020202020204" pitchFamily="34" charset="0"/>
              </a:rPr>
              <a:t>| schools.nyc.gov/High</a:t>
            </a:r>
          </a:p>
          <a:p>
            <a:pPr marL="0" marR="0" lvl="0" indent="0" algn="l" defTabSz="914400" rtl="0" eaLnBrk="1" fontAlgn="auto" latinLnBrk="0" hangingPunct="1">
              <a:lnSpc>
                <a:spcPct val="100000"/>
              </a:lnSpc>
              <a:spcBef>
                <a:spcPts val="1200"/>
              </a:spcBef>
              <a:spcAft>
                <a:spcPts val="1200"/>
              </a:spcAft>
              <a:buClr>
                <a:prstClr val="black">
                  <a:lumMod val="65000"/>
                  <a:lumOff val="35000"/>
                </a:prstClr>
              </a:buClr>
              <a:buSzTx/>
              <a:buFontTx/>
              <a:buNone/>
              <a:tabLst/>
              <a:defRPr/>
            </a:pPr>
            <a:r>
              <a:rPr kumimoji="0" lang="en-US" sz="3000" b="0" i="0" u="none" strike="noStrike" kern="1200" cap="none" spc="0" normalizeH="0" baseline="0" noProof="0" dirty="0">
                <a:ln>
                  <a:noFill/>
                </a:ln>
                <a:solidFill>
                  <a:prstClr val="black"/>
                </a:solidFill>
                <a:effectLst/>
                <a:uLnTx/>
                <a:uFillTx/>
                <a:latin typeface="Gill Sans MT" panose="020B0502020104020203" pitchFamily="34" charset="0"/>
                <a:cs typeface="Arial" panose="020B0604020202020204" pitchFamily="34" charset="0"/>
              </a:rPr>
              <a:t>MySchools directory and application | </a:t>
            </a:r>
            <a:r>
              <a:rPr kumimoji="0" lang="en-US" sz="3000" b="1" i="0" u="none" strike="noStrike" kern="1200" cap="none" spc="0" normalizeH="0" baseline="0" noProof="0" dirty="0" err="1">
                <a:ln>
                  <a:noFill/>
                </a:ln>
                <a:solidFill>
                  <a:prstClr val="black"/>
                </a:solidFill>
                <a:effectLst/>
                <a:uLnTx/>
                <a:uFillTx/>
                <a:latin typeface="Gill Sans MT" panose="020B0502020104020203" pitchFamily="34" charset="0"/>
                <a:cs typeface="Arial" panose="020B0604020202020204" pitchFamily="34" charset="0"/>
              </a:rPr>
              <a:t>MySchools.nyc</a:t>
            </a:r>
            <a:endParaRPr kumimoji="0" lang="en-US" sz="3000" b="1" i="0" u="none" strike="noStrike" kern="1200" cap="none" spc="0" normalizeH="0" baseline="0" noProof="0" dirty="0">
              <a:ln>
                <a:noFill/>
              </a:ln>
              <a:solidFill>
                <a:prstClr val="black"/>
              </a:solidFill>
              <a:effectLst/>
              <a:uLnTx/>
              <a:uFillTx/>
              <a:latin typeface="Gill Sans MT" panose="020B0502020104020203" pitchFamily="34" charset="0"/>
              <a:cs typeface="Arial" panose="020B0604020202020204" pitchFamily="34" charset="0"/>
            </a:endParaRPr>
          </a:p>
          <a:p>
            <a:pPr marL="0" marR="0" lvl="0" indent="0" algn="l" defTabSz="914400" rtl="0" eaLnBrk="1" fontAlgn="auto" latinLnBrk="0" hangingPunct="1">
              <a:lnSpc>
                <a:spcPct val="100000"/>
              </a:lnSpc>
              <a:spcBef>
                <a:spcPts val="1200"/>
              </a:spcBef>
              <a:spcAft>
                <a:spcPts val="1200"/>
              </a:spcAft>
              <a:buClr>
                <a:prstClr val="black">
                  <a:lumMod val="65000"/>
                  <a:lumOff val="35000"/>
                </a:prstClr>
              </a:buClr>
              <a:buSzTx/>
              <a:buFontTx/>
              <a:buNone/>
              <a:tabLst/>
              <a:defRPr/>
            </a:pPr>
            <a:r>
              <a:rPr kumimoji="0" lang="en-US" sz="3000" b="0" i="0" u="none" strike="noStrike" kern="1200" cap="none" spc="0" normalizeH="0" baseline="0" noProof="0" dirty="0">
                <a:ln>
                  <a:noFill/>
                </a:ln>
                <a:solidFill>
                  <a:prstClr val="black"/>
                </a:solidFill>
                <a:effectLst/>
                <a:uLnTx/>
                <a:uFillTx/>
                <a:latin typeface="Gill Sans MT" panose="020B0502020104020203" pitchFamily="34" charset="0"/>
                <a:cs typeface="Arial" panose="020B0604020202020204" pitchFamily="34" charset="0"/>
              </a:rPr>
              <a:t>High School Admissions Email List </a:t>
            </a:r>
            <a:r>
              <a:rPr kumimoji="0" lang="en-US" sz="3000" b="1" i="0" u="none" strike="noStrike" kern="1200" cap="none" spc="0" normalizeH="0" baseline="0" noProof="0" dirty="0">
                <a:ln>
                  <a:noFill/>
                </a:ln>
                <a:solidFill>
                  <a:prstClr val="black"/>
                </a:solidFill>
                <a:effectLst/>
                <a:uLnTx/>
                <a:uFillTx/>
                <a:latin typeface="Gill Sans MT" panose="020B0502020104020203" pitchFamily="34" charset="0"/>
                <a:cs typeface="Arial" panose="020B0604020202020204" pitchFamily="34" charset="0"/>
              </a:rPr>
              <a:t>| schools.nyc.gov/Connect </a:t>
            </a:r>
          </a:p>
          <a:p>
            <a:pPr marL="0" marR="0" lvl="0" indent="0" algn="l" defTabSz="914400" rtl="0" eaLnBrk="1" fontAlgn="auto" latinLnBrk="0" hangingPunct="1">
              <a:lnSpc>
                <a:spcPct val="100000"/>
              </a:lnSpc>
              <a:spcBef>
                <a:spcPts val="1200"/>
              </a:spcBef>
              <a:spcAft>
                <a:spcPts val="1200"/>
              </a:spcAft>
              <a:buClr>
                <a:prstClr val="black">
                  <a:lumMod val="65000"/>
                  <a:lumOff val="35000"/>
                </a:prstClr>
              </a:buClr>
              <a:buSzTx/>
              <a:buFontTx/>
              <a:buNone/>
              <a:tabLst/>
              <a:defRPr/>
            </a:pPr>
            <a:r>
              <a:rPr kumimoji="0" lang="en-US" sz="3000" b="0" i="0" u="none" strike="noStrike" kern="1200" cap="none" spc="0" normalizeH="0" baseline="0" noProof="0" dirty="0">
                <a:ln>
                  <a:noFill/>
                </a:ln>
                <a:solidFill>
                  <a:prstClr val="black"/>
                </a:solidFill>
                <a:effectLst/>
                <a:uLnTx/>
                <a:uFillTx/>
                <a:latin typeface="Gill Sans MT" panose="020B0502020104020203" pitchFamily="34" charset="0"/>
                <a:cs typeface="Arial" panose="020B0604020202020204" pitchFamily="34" charset="0"/>
              </a:rPr>
              <a:t>Call the Office of Student Enrollment | </a:t>
            </a:r>
            <a:r>
              <a:rPr kumimoji="0" lang="en-US" sz="3000" b="1" i="0" u="none" strike="noStrike" kern="1200" cap="none" spc="0" normalizeH="0" baseline="0" noProof="0" dirty="0">
                <a:ln>
                  <a:noFill/>
                </a:ln>
                <a:solidFill>
                  <a:prstClr val="black"/>
                </a:solidFill>
                <a:effectLst/>
                <a:uLnTx/>
                <a:uFillTx/>
                <a:latin typeface="Gill Sans MT" panose="020B0502020104020203" pitchFamily="34" charset="0"/>
                <a:cs typeface="Arial" panose="020B0604020202020204" pitchFamily="34" charset="0"/>
              </a:rPr>
              <a:t>718-935-2009</a:t>
            </a:r>
          </a:p>
          <a:p>
            <a:pPr>
              <a:buClr>
                <a:schemeClr val="tx1">
                  <a:lumMod val="65000"/>
                  <a:lumOff val="35000"/>
                </a:schemeClr>
              </a:buClr>
            </a:pPr>
            <a:r>
              <a:rPr lang="en-US" sz="3000" b="1" dirty="0">
                <a:latin typeface="Gill Sans MT" panose="020B0502020104020203" pitchFamily="34" charset="0"/>
                <a:cs typeface="Arial" panose="020B0604020202020204" pitchFamily="34" charset="0"/>
              </a:rPr>
              <a:t>Contact Mrs. Dante by email at </a:t>
            </a:r>
            <a:r>
              <a:rPr lang="en-US" sz="3000" dirty="0" err="1">
                <a:latin typeface="Gill Sans MT" panose="020B0502020104020203" pitchFamily="34" charset="0"/>
              </a:rPr>
              <a:t>ndante@schools.nyc.gov</a:t>
            </a:r>
            <a:r>
              <a:rPr lang="en-US" sz="3000" b="1" dirty="0">
                <a:latin typeface="Gill Sans MT" panose="020B0502020104020203" pitchFamily="34" charset="0"/>
                <a:cs typeface="Arial" panose="020B0604020202020204" pitchFamily="34" charset="0"/>
              </a:rPr>
              <a:t> </a:t>
            </a:r>
            <a:endParaRPr lang="en-US" sz="3000" b="1" dirty="0">
              <a:latin typeface="Gill Sans MT" panose="020B0502020104020203"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Rectangle 5"/>
          <p:cNvSpPr/>
          <p:nvPr/>
        </p:nvSpPr>
        <p:spPr>
          <a:xfrm>
            <a:off x="0" y="6149931"/>
            <a:ext cx="12192000" cy="6942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4690501" y="6312370"/>
            <a:ext cx="31350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rPr>
              <a:t>schools.nyc.gov/High</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1" r="50409" b="-4256"/>
          <a:stretch/>
        </p:blipFill>
        <p:spPr>
          <a:xfrm>
            <a:off x="10927152" y="6177162"/>
            <a:ext cx="932543" cy="666983"/>
          </a:xfrm>
          <a:prstGeom prst="rect">
            <a:avLst/>
          </a:prstGeom>
        </p:spPr>
      </p:pic>
    </p:spTree>
    <p:extLst>
      <p:ext uri="{BB962C8B-B14F-4D97-AF65-F5344CB8AC3E}">
        <p14:creationId xmlns:p14="http://schemas.microsoft.com/office/powerpoint/2010/main" val="3963145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6163786"/>
            <a:ext cx="12192000" cy="6942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450209" y="1415837"/>
            <a:ext cx="10943215" cy="4585506"/>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lgn="l">
              <a:lnSpc>
                <a:spcPct val="100000"/>
              </a:lnSpc>
              <a:spcAft>
                <a:spcPts val="1200"/>
              </a:spcAft>
              <a:buClr>
                <a:schemeClr val="tx1">
                  <a:lumMod val="65000"/>
                  <a:lumOff val="35000"/>
                </a:schemeClr>
              </a:buClr>
              <a:buSzPct val="120000"/>
              <a:buFont typeface="Wingdings" panose="05000000000000000000" pitchFamily="2" charset="2"/>
              <a:buChar char="q"/>
            </a:pPr>
            <a:r>
              <a:rPr lang="en-US" sz="3200" dirty="0">
                <a:latin typeface="Gill Sans MT" panose="020B0502020104020203" pitchFamily="34" charset="0"/>
                <a:cs typeface="Arial" panose="020B0604020202020204" pitchFamily="34" charset="0"/>
              </a:rPr>
              <a:t>High School Admissions Overview and Timeline</a:t>
            </a:r>
          </a:p>
          <a:p>
            <a:pPr marL="571500" indent="-571500" algn="l">
              <a:lnSpc>
                <a:spcPct val="100000"/>
              </a:lnSpc>
              <a:spcAft>
                <a:spcPts val="1200"/>
              </a:spcAft>
              <a:buClr>
                <a:schemeClr val="tx1">
                  <a:lumMod val="65000"/>
                  <a:lumOff val="35000"/>
                </a:schemeClr>
              </a:buClr>
              <a:buSzPct val="120000"/>
              <a:buFont typeface="Wingdings" panose="05000000000000000000" pitchFamily="2" charset="2"/>
              <a:buChar char="q"/>
            </a:pPr>
            <a:r>
              <a:rPr lang="en-US" sz="3200" dirty="0">
                <a:latin typeface="Gill Sans MT" panose="020B0502020104020203" pitchFamily="34" charset="0"/>
                <a:cs typeface="Arial" panose="020B0604020202020204" pitchFamily="34" charset="0"/>
              </a:rPr>
              <a:t>The Specialized High Schools</a:t>
            </a:r>
          </a:p>
          <a:p>
            <a:pPr marL="571500" indent="-571500" algn="l">
              <a:lnSpc>
                <a:spcPct val="100000"/>
              </a:lnSpc>
              <a:spcAft>
                <a:spcPts val="1200"/>
              </a:spcAft>
              <a:buClr>
                <a:schemeClr val="tx1">
                  <a:lumMod val="65000"/>
                  <a:lumOff val="35000"/>
                </a:schemeClr>
              </a:buClr>
              <a:buSzPct val="120000"/>
              <a:buFont typeface="Wingdings" panose="05000000000000000000" pitchFamily="2" charset="2"/>
              <a:buChar char="q"/>
            </a:pPr>
            <a:r>
              <a:rPr lang="en-US" sz="3200" dirty="0">
                <a:latin typeface="Gill Sans MT" panose="020B0502020104020203" pitchFamily="34" charset="0"/>
                <a:cs typeface="Arial" panose="020B0604020202020204" pitchFamily="34" charset="0"/>
              </a:rPr>
              <a:t>The High School Directory and Admissions Guide</a:t>
            </a:r>
          </a:p>
          <a:p>
            <a:pPr marL="571500" indent="-571500" algn="l">
              <a:lnSpc>
                <a:spcPct val="100000"/>
              </a:lnSpc>
              <a:spcAft>
                <a:spcPts val="1200"/>
              </a:spcAft>
              <a:buClr>
                <a:schemeClr val="tx1">
                  <a:lumMod val="65000"/>
                  <a:lumOff val="35000"/>
                </a:schemeClr>
              </a:buClr>
              <a:buSzPct val="120000"/>
              <a:buFont typeface="Wingdings" panose="05000000000000000000" pitchFamily="2" charset="2"/>
              <a:buChar char="q"/>
            </a:pPr>
            <a:r>
              <a:rPr lang="en-US" sz="3200" dirty="0">
                <a:latin typeface="Gill Sans MT" panose="020B0502020104020203" pitchFamily="34" charset="0"/>
                <a:cs typeface="Arial" panose="020B0604020202020204" pitchFamily="34" charset="0"/>
              </a:rPr>
              <a:t>Exploring Schools and Programs</a:t>
            </a:r>
          </a:p>
          <a:p>
            <a:pPr marL="571500" indent="-571500" algn="l">
              <a:lnSpc>
                <a:spcPct val="100000"/>
              </a:lnSpc>
              <a:spcAft>
                <a:spcPts val="1200"/>
              </a:spcAft>
              <a:buClr>
                <a:schemeClr val="tx1">
                  <a:lumMod val="65000"/>
                  <a:lumOff val="35000"/>
                </a:schemeClr>
              </a:buClr>
              <a:buSzPct val="120000"/>
              <a:buFont typeface="Wingdings" panose="05000000000000000000" pitchFamily="2" charset="2"/>
              <a:buChar char="q"/>
            </a:pPr>
            <a:r>
              <a:rPr lang="en-US" sz="3200" dirty="0">
                <a:latin typeface="Gill Sans MT" panose="020B0502020104020203" pitchFamily="34" charset="0"/>
                <a:cs typeface="Arial" panose="020B0604020202020204" pitchFamily="34" charset="0"/>
              </a:rPr>
              <a:t>Creating an Account Online</a:t>
            </a:r>
          </a:p>
          <a:p>
            <a:pPr marL="571500" indent="-571500" algn="l">
              <a:lnSpc>
                <a:spcPct val="100000"/>
              </a:lnSpc>
              <a:spcAft>
                <a:spcPts val="1200"/>
              </a:spcAft>
              <a:buClr>
                <a:schemeClr val="tx1">
                  <a:lumMod val="65000"/>
                  <a:lumOff val="35000"/>
                </a:schemeClr>
              </a:buClr>
              <a:buSzPct val="120000"/>
              <a:buFont typeface="Wingdings" panose="05000000000000000000" pitchFamily="2" charset="2"/>
              <a:buChar char="q"/>
            </a:pPr>
            <a:r>
              <a:rPr lang="en-US" sz="3200" dirty="0">
                <a:latin typeface="Gill Sans MT" panose="020B0502020104020203" pitchFamily="34" charset="0"/>
                <a:cs typeface="Arial" panose="020B0604020202020204" pitchFamily="34" charset="0"/>
              </a:rPr>
              <a:t>Welcome Letters</a:t>
            </a:r>
          </a:p>
          <a:p>
            <a:pPr marL="571500" indent="-571500" algn="l">
              <a:lnSpc>
                <a:spcPct val="100000"/>
              </a:lnSpc>
              <a:spcAft>
                <a:spcPts val="1200"/>
              </a:spcAft>
              <a:buClr>
                <a:schemeClr val="tx1">
                  <a:lumMod val="65000"/>
                  <a:lumOff val="35000"/>
                </a:schemeClr>
              </a:buClr>
              <a:buSzPct val="120000"/>
              <a:buFont typeface="Wingdings" panose="05000000000000000000" pitchFamily="2" charset="2"/>
              <a:buChar char="q"/>
            </a:pPr>
            <a:r>
              <a:rPr lang="en-US" sz="3200" dirty="0">
                <a:latin typeface="Gill Sans MT" panose="020B0502020104020203" pitchFamily="34" charset="0"/>
                <a:cs typeface="Arial" panose="020B0604020202020204" pitchFamily="34" charset="0"/>
              </a:rPr>
              <a:t>Next Steps </a:t>
            </a:r>
          </a:p>
        </p:txBody>
      </p:sp>
      <p:sp>
        <p:nvSpPr>
          <p:cNvPr id="10" name="TextBox 9"/>
          <p:cNvSpPr txBox="1"/>
          <p:nvPr/>
        </p:nvSpPr>
        <p:spPr>
          <a:xfrm>
            <a:off x="4690501" y="6326225"/>
            <a:ext cx="3135086" cy="369332"/>
          </a:xfrm>
          <a:prstGeom prst="rect">
            <a:avLst/>
          </a:prstGeom>
          <a:noFill/>
        </p:spPr>
        <p:txBody>
          <a:bodyPr wrap="square" rtlCol="0">
            <a:spAutoFit/>
          </a:bodyPr>
          <a:lstStyle/>
          <a:p>
            <a:r>
              <a:rPr lang="en-US" b="1" dirty="0">
                <a:solidFill>
                  <a:schemeClr val="tx1">
                    <a:lumMod val="65000"/>
                    <a:lumOff val="35000"/>
                  </a:schemeClr>
                </a:solidFill>
                <a:latin typeface="Gill Sans MT" panose="020B0502020104020203" pitchFamily="34" charset="0"/>
              </a:rPr>
              <a:t>schools.nyc.gov/High</a:t>
            </a:r>
          </a:p>
        </p:txBody>
      </p:sp>
      <p:sp>
        <p:nvSpPr>
          <p:cNvPr id="8" name="Subtitle 2"/>
          <p:cNvSpPr>
            <a:spLocks noGrp="1"/>
          </p:cNvSpPr>
          <p:nvPr>
            <p:ph type="subTitle" idx="1"/>
          </p:nvPr>
        </p:nvSpPr>
        <p:spPr>
          <a:xfrm>
            <a:off x="450211" y="104472"/>
            <a:ext cx="11615666"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We will talk about…</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 r="50409" b="-4256"/>
          <a:stretch/>
        </p:blipFill>
        <p:spPr>
          <a:xfrm>
            <a:off x="10927152" y="6191017"/>
            <a:ext cx="932543" cy="666983"/>
          </a:xfrm>
          <a:prstGeom prst="rect">
            <a:avLst/>
          </a:prstGeom>
        </p:spPr>
      </p:pic>
      <p:pic>
        <p:nvPicPr>
          <p:cNvPr id="20" name="Picture 3" descr="C:\Users\ABasile2\AppData\Local\Microsoft\Windows\Temporary Internet Files\Content.IE5\A1B2GX0P\large-right-check-66.6-6151[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022" y="2019752"/>
            <a:ext cx="469572" cy="352179"/>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3" descr="C:\Users\ABasile2\AppData\Local\Microsoft\Windows\Temporary Internet Files\Content.IE5\A1B2GX0P\large-right-check-66.6-6151[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023" y="2655536"/>
            <a:ext cx="469571" cy="352178"/>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3" descr="C:\Users\ABasile2\AppData\Local\Microsoft\Windows\Temporary Internet Files\Content.IE5\A1B2GX0P\large-right-check-66.6-6151[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291" y="3343677"/>
            <a:ext cx="469571" cy="352178"/>
          </a:xfrm>
          <a:prstGeom prst="rect">
            <a:avLst/>
          </a:prstGeom>
          <a:noFill/>
          <a:extLst>
            <a:ext uri="{909E8E84-426E-40dd-AFC4-6F175D3DCCD1}">
              <a14:hiddenFill xmlns="" xmlns:a14="http://schemas.microsoft.com/office/drawing/2010/main">
                <a:solidFill>
                  <a:srgbClr val="FFFFFF"/>
                </a:solidFill>
              </a14:hiddenFill>
            </a:ext>
          </a:extLst>
        </p:spPr>
      </p:pic>
      <p:pic>
        <p:nvPicPr>
          <p:cNvPr id="23" name="Picture 3" descr="C:\Users\ABasile2\AppData\Local\Microsoft\Windows\Temporary Internet Files\Content.IE5\A1B2GX0P\large-right-check-66.6-6151[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292" y="3941455"/>
            <a:ext cx="469570" cy="352177"/>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3" descr="C:\Users\ABasile2\AppData\Local\Microsoft\Windows\Temporary Internet Files\Content.IE5\A1B2GX0P\large-right-check-66.6-6151[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290" y="1441689"/>
            <a:ext cx="469572" cy="352179"/>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3" descr="C:\Users\ABasile2\AppData\Local\Microsoft\Windows\Temporary Internet Files\Content.IE5\A1B2GX0P\large-right-check-66.6-6151[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292" y="4588504"/>
            <a:ext cx="469570" cy="352177"/>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3" descr="C:\Users\ABasile2\AppData\Local\Microsoft\Windows\Temporary Internet Files\Content.IE5\A1B2GX0P\large-right-check-66.6-6151[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022" y="5252838"/>
            <a:ext cx="469570" cy="352177"/>
          </a:xfrm>
          <a:prstGeom prst="rect">
            <a:avLst/>
          </a:prstGeom>
          <a:noFill/>
          <a:extLst>
            <a:ext uri="{909E8E84-426E-40dd-AFC4-6F175D3DCCD1}">
              <a14:hiddenFill xmlns=""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1F02EB2E-5A0D-4771-A8D5-AEF7204D0608}" type="slidenum">
              <a:rPr lang="en-US" smtClean="0"/>
              <a:t>5</a:t>
            </a:fld>
            <a:endParaRPr lang="en-US"/>
          </a:p>
        </p:txBody>
      </p:sp>
    </p:spTree>
    <p:extLst>
      <p:ext uri="{BB962C8B-B14F-4D97-AF65-F5344CB8AC3E}">
        <p14:creationId xmlns:p14="http://schemas.microsoft.com/office/powerpoint/2010/main" val="2925934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Questions</a:t>
            </a:r>
          </a:p>
        </p:txBody>
      </p:sp>
      <p:sp>
        <p:nvSpPr>
          <p:cNvPr id="3" name="Content Placeholder 2"/>
          <p:cNvSpPr>
            <a:spLocks noGrp="1"/>
          </p:cNvSpPr>
          <p:nvPr>
            <p:ph idx="1"/>
          </p:nvPr>
        </p:nvSpPr>
        <p:spPr/>
        <p:txBody>
          <a:bodyPr vert="horz" lIns="91440" tIns="45720" rIns="91440" bIns="45720" rtlCol="0" anchor="t">
            <a:normAutofit/>
          </a:bodyPr>
          <a:lstStyle/>
          <a:p>
            <a:endParaRPr lang="en-US" dirty="0"/>
          </a:p>
          <a:p>
            <a:pPr marL="0" indent="0" algn="ctr">
              <a:buNone/>
            </a:pPr>
            <a:r>
              <a:rPr lang="en-US" sz="4300" dirty="0"/>
              <a:t>Please email me directly at </a:t>
            </a:r>
            <a:r>
              <a:rPr lang="en-US" sz="4300" dirty="0" err="1"/>
              <a:t>Ndante@schools.nyc.gov</a:t>
            </a:r>
            <a:r>
              <a:rPr lang="en-US" sz="4300" dirty="0"/>
              <a:t>.</a:t>
            </a:r>
          </a:p>
        </p:txBody>
      </p:sp>
    </p:spTree>
    <p:extLst>
      <p:ext uri="{BB962C8B-B14F-4D97-AF65-F5344CB8AC3E}">
        <p14:creationId xmlns:p14="http://schemas.microsoft.com/office/powerpoint/2010/main" val="3668942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783771" y="1927913"/>
            <a:ext cx="14538" cy="2049002"/>
          </a:xfrm>
          <a:prstGeom prst="line">
            <a:avLst/>
          </a:prstGeom>
          <a:ln w="476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a:spLocks noGrp="1"/>
          </p:cNvSpPr>
          <p:nvPr>
            <p:ph type="subTitle" idx="1"/>
          </p:nvPr>
        </p:nvSpPr>
        <p:spPr>
          <a:xfrm>
            <a:off x="450211" y="104472"/>
            <a:ext cx="11615666" cy="926170"/>
          </a:xfrm>
        </p:spPr>
        <p:txBody>
          <a:bodyPr anchor="ctr">
            <a:noAutofit/>
          </a:bodyPr>
          <a:lstStyle/>
          <a:p>
            <a:pPr algn="l">
              <a:lnSpc>
                <a:spcPct val="100000"/>
              </a:lnSpc>
              <a:spcBef>
                <a:spcPts val="0"/>
              </a:spcBef>
              <a:tabLst>
                <a:tab pos="10337800" algn="l"/>
              </a:tabLst>
            </a:pPr>
            <a:r>
              <a:rPr lang="en-US" sz="4000">
                <a:solidFill>
                  <a:schemeClr val="bg1"/>
                </a:solidFill>
                <a:latin typeface="Gill Sans MT" panose="020B0502020104020203" pitchFamily="34" charset="0"/>
              </a:rPr>
              <a:t>English Language Learners (ELL)</a:t>
            </a:r>
          </a:p>
        </p:txBody>
      </p:sp>
      <p:graphicFrame>
        <p:nvGraphicFramePr>
          <p:cNvPr id="10" name="Table 9"/>
          <p:cNvGraphicFramePr>
            <a:graphicFrameLocks noGrp="1"/>
          </p:cNvGraphicFramePr>
          <p:nvPr>
            <p:extLst>
              <p:ext uri="{D42A27DB-BD31-4B8C-83A1-F6EECF244321}">
                <p14:modId xmlns:p14="http://schemas.microsoft.com/office/powerpoint/2010/main" val="3844501987"/>
              </p:ext>
            </p:extLst>
          </p:nvPr>
        </p:nvGraphicFramePr>
        <p:xfrm>
          <a:off x="926018" y="5174283"/>
          <a:ext cx="11038259" cy="731520"/>
        </p:xfrm>
        <a:graphic>
          <a:graphicData uri="http://schemas.openxmlformats.org/drawingml/2006/table">
            <a:tbl>
              <a:tblPr firstRow="1" bandRow="1">
                <a:tableStyleId>{D27102A9-8310-4765-A935-A1911B00CA55}</a:tableStyleId>
              </a:tblPr>
              <a:tblGrid>
                <a:gridCol w="11038259">
                  <a:extLst>
                    <a:ext uri="{9D8B030D-6E8A-4147-A177-3AD203B41FA5}">
                      <a16:colId xmlns:a16="http://schemas.microsoft.com/office/drawing/2014/main" val="666138571"/>
                    </a:ext>
                  </a:extLst>
                </a:gridCol>
              </a:tblGrid>
              <a:tr h="370840">
                <a:tc>
                  <a:txBody>
                    <a:bodyPr/>
                    <a:lstStyle/>
                    <a:p>
                      <a:pPr marL="234950" indent="0"/>
                      <a:br>
                        <a:rPr lang="en-US" sz="600" dirty="0"/>
                      </a:br>
                      <a:r>
                        <a:rPr lang="en-US" sz="1800" b="0" dirty="0"/>
                        <a:t>There are programs designed to serve students who are learning English.  These programs admit students</a:t>
                      </a:r>
                      <a:r>
                        <a:rPr lang="en-US" sz="1800" b="0" baseline="0" dirty="0"/>
                        <a:t> according to home language, years in the country, or English proficiency.</a:t>
                      </a:r>
                      <a:endParaRPr lang="en-US" sz="1800" b="0" dirty="0">
                        <a:latin typeface="Gill Sans MT" panose="020B0502020104020203" pitchFamily="34" charset="0"/>
                      </a:endParaRPr>
                    </a:p>
                  </a:txBody>
                  <a:tcPr/>
                </a:tc>
                <a:extLst>
                  <a:ext uri="{0D108BD9-81ED-4DB2-BD59-A6C34878D82A}">
                    <a16:rowId xmlns:a16="http://schemas.microsoft.com/office/drawing/2014/main" val="1538611212"/>
                  </a:ext>
                </a:extLst>
              </a:tr>
            </a:tbl>
          </a:graphicData>
        </a:graphic>
      </p:graphicFrame>
      <p:pic>
        <p:nvPicPr>
          <p:cNvPr id="12" name="Picture 11">
            <a:extLst>
              <a:ext uri="{FF2B5EF4-FFF2-40B4-BE49-F238E27FC236}">
                <a16:creationId xmlns:a16="http://schemas.microsoft.com/office/drawing/2014/main" id="{3F0962EC-F285-4BB6-A838-D3C8CBD4CED3}"/>
              </a:ext>
            </a:extLst>
          </p:cNvPr>
          <p:cNvPicPr>
            <a:picLocks noChangeAspect="1"/>
          </p:cNvPicPr>
          <p:nvPr/>
        </p:nvPicPr>
        <p:blipFill>
          <a:blip r:embed="rId3"/>
          <a:stretch>
            <a:fillRect/>
          </a:stretch>
        </p:blipFill>
        <p:spPr>
          <a:xfrm>
            <a:off x="318070" y="4989045"/>
            <a:ext cx="699222" cy="916758"/>
          </a:xfrm>
          <a:prstGeom prst="rect">
            <a:avLst/>
          </a:prstGeom>
        </p:spPr>
      </p:pic>
      <p:sp>
        <p:nvSpPr>
          <p:cNvPr id="13" name="TextBox 12">
            <a:extLst>
              <a:ext uri="{FF2B5EF4-FFF2-40B4-BE49-F238E27FC236}">
                <a16:creationId xmlns:a16="http://schemas.microsoft.com/office/drawing/2014/main" id="{DD9CBD03-438F-4272-976A-50DDE8D5350E}"/>
              </a:ext>
            </a:extLst>
          </p:cNvPr>
          <p:cNvSpPr txBox="1"/>
          <p:nvPr/>
        </p:nvSpPr>
        <p:spPr>
          <a:xfrm>
            <a:off x="961872" y="4957916"/>
            <a:ext cx="540326" cy="405839"/>
          </a:xfrm>
          <a:prstGeom prst="rect">
            <a:avLst/>
          </a:prstGeom>
          <a:solidFill>
            <a:schemeClr val="bg1"/>
          </a:solidFill>
          <a:ln w="3175">
            <a:noFill/>
          </a:ln>
        </p:spPr>
        <p:txBody>
          <a:bodyPr vert="horz" lIns="91440" tIns="45720" rIns="91440" bIns="45720" rtlCol="0" anchor="t">
            <a:noAutofit/>
          </a:bodyPr>
          <a:lstStyle>
            <a:defPPr>
              <a:defRPr lang="en-US"/>
            </a:defPPr>
            <a:lvl1pPr marL="571500" indent="-571500">
              <a:lnSpc>
                <a:spcPct val="100000"/>
              </a:lnSpc>
              <a:spcBef>
                <a:spcPct val="0"/>
              </a:spcBef>
              <a:spcAft>
                <a:spcPts val="600"/>
              </a:spcAft>
              <a:buClr>
                <a:schemeClr val="tx1">
                  <a:lumMod val="65000"/>
                  <a:lumOff val="35000"/>
                </a:schemeClr>
              </a:buClr>
              <a:buSzPct val="140000"/>
              <a:buBlip>
                <a:blip r:embed="rId4"/>
              </a:buBlip>
              <a:defRPr sz="2400">
                <a:latin typeface="Gill Sans MT" panose="020B0502020104020203" pitchFamily="34" charset="0"/>
                <a:ea typeface="+mj-ea"/>
                <a:cs typeface="Arial" panose="020B0604020202020204" pitchFamily="34" charset="0"/>
              </a:defRPr>
            </a:lvl1pPr>
            <a:lvl2pPr marL="1027113" lvl="1" indent="-452438">
              <a:spcBef>
                <a:spcPct val="0"/>
              </a:spcBef>
              <a:spcAft>
                <a:spcPts val="600"/>
              </a:spcAft>
              <a:buClr>
                <a:schemeClr val="tx1">
                  <a:lumMod val="65000"/>
                  <a:lumOff val="35000"/>
                </a:schemeClr>
              </a:buClr>
              <a:buSzPct val="140000"/>
              <a:buFont typeface="Wingdings" panose="05000000000000000000" pitchFamily="2" charset="2"/>
              <a:buChar char="§"/>
              <a:defRPr sz="2000">
                <a:latin typeface="Gill Sans MT" panose="020B0502020104020203" pitchFamily="34" charset="0"/>
                <a:ea typeface="+mj-ea"/>
                <a:cs typeface="Arial" panose="020B0604020202020204" pitchFamily="34" charset="0"/>
              </a:defRPr>
            </a:lvl2pPr>
          </a:lstStyle>
          <a:p>
            <a:pPr marL="0" indent="0">
              <a:buNone/>
            </a:pPr>
            <a:r>
              <a:rPr lang="en-US" sz="2000"/>
              <a:t>TIP</a:t>
            </a:r>
          </a:p>
        </p:txBody>
      </p:sp>
      <p:sp>
        <p:nvSpPr>
          <p:cNvPr id="2" name="Slide Number Placeholder 1"/>
          <p:cNvSpPr>
            <a:spLocks noGrp="1"/>
          </p:cNvSpPr>
          <p:nvPr>
            <p:ph type="sldNum" sz="quarter" idx="12"/>
          </p:nvPr>
        </p:nvSpPr>
        <p:spPr/>
        <p:txBody>
          <a:bodyPr/>
          <a:lstStyle/>
          <a:p>
            <a:fld id="{1F02EB2E-5A0D-4771-A8D5-AEF7204D0608}" type="slidenum">
              <a:rPr lang="en-US" smtClean="0"/>
              <a:t>6</a:t>
            </a:fld>
            <a:endParaRPr lang="en-US"/>
          </a:p>
        </p:txBody>
      </p:sp>
      <p:sp>
        <p:nvSpPr>
          <p:cNvPr id="19" name="Title 1"/>
          <p:cNvSpPr txBox="1">
            <a:spLocks/>
          </p:cNvSpPr>
          <p:nvPr/>
        </p:nvSpPr>
        <p:spPr>
          <a:xfrm>
            <a:off x="544594" y="1645584"/>
            <a:ext cx="10905188" cy="3763136"/>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lgn="l">
              <a:lnSpc>
                <a:spcPct val="100000"/>
              </a:lnSpc>
              <a:spcAft>
                <a:spcPts val="600"/>
              </a:spcAft>
              <a:buClr>
                <a:schemeClr val="tx1">
                  <a:lumMod val="65000"/>
                  <a:lumOff val="35000"/>
                </a:schemeClr>
              </a:buClr>
              <a:buSzPct val="140000"/>
              <a:buBlip>
                <a:blip r:embed="rId4"/>
              </a:buBlip>
            </a:pPr>
            <a:r>
              <a:rPr lang="en-US" sz="2600" dirty="0">
                <a:latin typeface="Gill Sans MT" panose="020B0502020104020203" pitchFamily="34" charset="0"/>
                <a:cs typeface="Arial" panose="020B0604020202020204" pitchFamily="34" charset="0"/>
              </a:rPr>
              <a:t>Students who are English Language Learners may apply to any high school in New York City. </a:t>
            </a:r>
            <a:endParaRPr lang="en-US" altLang="en-US" sz="2600" dirty="0">
              <a:latin typeface="Gill Sans MT" panose="020B0502020104020203" pitchFamily="34" charset="0"/>
              <a:cs typeface="Arial" panose="020B0604020202020204" pitchFamily="34" charset="0"/>
              <a:sym typeface="American Typewriter"/>
            </a:endParaRPr>
          </a:p>
          <a:p>
            <a:pPr marL="571500" indent="-571500" algn="l">
              <a:lnSpc>
                <a:spcPct val="100000"/>
              </a:lnSpc>
              <a:spcAft>
                <a:spcPts val="600"/>
              </a:spcAft>
              <a:buClr>
                <a:schemeClr val="tx1">
                  <a:lumMod val="65000"/>
                  <a:lumOff val="35000"/>
                </a:schemeClr>
              </a:buClr>
              <a:buSzPct val="140000"/>
              <a:buBlip>
                <a:blip r:embed="rId4"/>
              </a:buBlip>
            </a:pPr>
            <a:r>
              <a:rPr lang="en-US" altLang="en-US" sz="2600" dirty="0">
                <a:latin typeface="Gill Sans MT" panose="020B0502020104020203" pitchFamily="34" charset="0"/>
                <a:cs typeface="Arial" panose="020B0604020202020204" pitchFamily="34" charset="0"/>
                <a:sym typeface="American Typewriter"/>
              </a:rPr>
              <a:t>All high schools must provide ELL services for students.</a:t>
            </a:r>
          </a:p>
          <a:p>
            <a:pPr marL="571500" indent="-571500" algn="l">
              <a:lnSpc>
                <a:spcPct val="100000"/>
              </a:lnSpc>
              <a:spcAft>
                <a:spcPts val="600"/>
              </a:spcAft>
              <a:buClr>
                <a:schemeClr val="tx1">
                  <a:lumMod val="65000"/>
                  <a:lumOff val="35000"/>
                </a:schemeClr>
              </a:buClr>
              <a:buSzPct val="140000"/>
              <a:buBlip>
                <a:blip r:embed="rId4"/>
              </a:buBlip>
            </a:pPr>
            <a:r>
              <a:rPr lang="en-US" altLang="en-US" sz="2600" dirty="0">
                <a:latin typeface="Gill Sans MT" panose="020B0502020104020203" pitchFamily="34" charset="0"/>
                <a:cs typeface="Arial" panose="020B0604020202020204" pitchFamily="34" charset="0"/>
                <a:sym typeface="American Typewriter"/>
              </a:rPr>
              <a:t>There are three different ELL service delivery models offered in NYC public high schools.</a:t>
            </a:r>
          </a:p>
          <a:p>
            <a:pPr marL="571500" indent="-571500" algn="l">
              <a:lnSpc>
                <a:spcPct val="100000"/>
              </a:lnSpc>
              <a:spcAft>
                <a:spcPts val="600"/>
              </a:spcAft>
              <a:buClr>
                <a:schemeClr val="tx1">
                  <a:lumMod val="65000"/>
                  <a:lumOff val="35000"/>
                </a:schemeClr>
              </a:buClr>
              <a:buSzPct val="140000"/>
              <a:buBlip>
                <a:blip r:embed="rId4"/>
              </a:buBlip>
            </a:pPr>
            <a:r>
              <a:rPr lang="en-US" altLang="en-US" sz="2600" dirty="0">
                <a:latin typeface="Gill Sans MT" panose="020B0502020104020203" pitchFamily="34" charset="0"/>
                <a:cs typeface="Arial" panose="020B0604020202020204" pitchFamily="34" charset="0"/>
                <a:sym typeface="American Typewriter"/>
              </a:rPr>
              <a:t>ELL students are eligible for supports and accommodations on admissions-related tests and auditions.</a:t>
            </a:r>
          </a:p>
        </p:txBody>
      </p:sp>
    </p:spTree>
    <p:extLst>
      <p:ext uri="{BB962C8B-B14F-4D97-AF65-F5344CB8AC3E}">
        <p14:creationId xmlns:p14="http://schemas.microsoft.com/office/powerpoint/2010/main" val="184653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706702" y="1493993"/>
            <a:ext cx="12608" cy="1671902"/>
          </a:xfrm>
          <a:prstGeom prst="line">
            <a:avLst/>
          </a:prstGeom>
          <a:ln w="476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473134" y="1336493"/>
            <a:ext cx="11245732" cy="2390117"/>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lgn="l">
              <a:lnSpc>
                <a:spcPct val="100000"/>
              </a:lnSpc>
              <a:spcAft>
                <a:spcPts val="600"/>
              </a:spcAft>
              <a:buClr>
                <a:schemeClr val="tx1">
                  <a:lumMod val="65000"/>
                  <a:lumOff val="35000"/>
                </a:schemeClr>
              </a:buClr>
              <a:buSzPct val="140000"/>
              <a:buBlip>
                <a:blip r:embed="rId3"/>
              </a:buBlip>
            </a:pPr>
            <a:r>
              <a:rPr lang="en-US" sz="2400">
                <a:latin typeface="Gill Sans MT" panose="020B0502020104020203" pitchFamily="34" charset="0"/>
                <a:cs typeface="Arial" panose="020B0604020202020204" pitchFamily="34" charset="0"/>
              </a:rPr>
              <a:t>Students with Individualized Education Programs (IEPs) may apply to any high school program in New York City; all high schools must provide services for students.</a:t>
            </a:r>
          </a:p>
          <a:p>
            <a:pPr marL="571500" indent="-571500" algn="l">
              <a:lnSpc>
                <a:spcPct val="100000"/>
              </a:lnSpc>
              <a:spcAft>
                <a:spcPts val="600"/>
              </a:spcAft>
              <a:buClr>
                <a:schemeClr val="tx1">
                  <a:lumMod val="65000"/>
                  <a:lumOff val="35000"/>
                </a:schemeClr>
              </a:buClr>
              <a:buSzPct val="140000"/>
              <a:buBlip>
                <a:blip r:embed="rId3"/>
              </a:buBlip>
            </a:pPr>
            <a:r>
              <a:rPr lang="en-US" altLang="en-US" sz="2400">
                <a:latin typeface="Gill Sans MT" panose="020B0502020104020203" pitchFamily="34" charset="0"/>
                <a:cs typeface="Arial" panose="020B0604020202020204" pitchFamily="34" charset="0"/>
                <a:sym typeface="American Typewriter"/>
              </a:rPr>
              <a:t>On each school page, you can find each program’s SWD seat availability last year, and each school’s accessibility category.</a:t>
            </a:r>
          </a:p>
          <a:p>
            <a:pPr marL="571500" indent="-571500" algn="l">
              <a:lnSpc>
                <a:spcPct val="100000"/>
              </a:lnSpc>
              <a:spcAft>
                <a:spcPts val="600"/>
              </a:spcAft>
              <a:buClr>
                <a:schemeClr val="tx1">
                  <a:lumMod val="65000"/>
                  <a:lumOff val="35000"/>
                </a:schemeClr>
              </a:buClr>
              <a:buSzPct val="140000"/>
              <a:buBlip>
                <a:blip r:embed="rId3"/>
              </a:buBlip>
            </a:pPr>
            <a:r>
              <a:rPr lang="en-US" altLang="en-US" sz="2400">
                <a:latin typeface="Gill Sans MT" panose="020B0502020104020203" pitchFamily="34" charset="0"/>
                <a:cs typeface="Arial" panose="020B0604020202020204" pitchFamily="34" charset="0"/>
                <a:sym typeface="American Typewriter"/>
              </a:rPr>
              <a:t>For High School Admissions, seats at each high school program are divided into two groups:</a:t>
            </a:r>
          </a:p>
        </p:txBody>
      </p:sp>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a:spLocks noGrp="1"/>
          </p:cNvSpPr>
          <p:nvPr>
            <p:ph type="subTitle" idx="1"/>
          </p:nvPr>
        </p:nvSpPr>
        <p:spPr>
          <a:xfrm>
            <a:off x="450211" y="104472"/>
            <a:ext cx="11615666" cy="926170"/>
          </a:xfrm>
        </p:spPr>
        <p:txBody>
          <a:bodyPr anchor="ctr">
            <a:noAutofit/>
          </a:bodyPr>
          <a:lstStyle/>
          <a:p>
            <a:pPr algn="l">
              <a:lnSpc>
                <a:spcPct val="100000"/>
              </a:lnSpc>
              <a:spcBef>
                <a:spcPts val="0"/>
              </a:spcBef>
              <a:tabLst>
                <a:tab pos="10337800" algn="l"/>
              </a:tabLst>
            </a:pPr>
            <a:r>
              <a:rPr lang="en-US" sz="4000">
                <a:solidFill>
                  <a:schemeClr val="bg1"/>
                </a:solidFill>
                <a:latin typeface="Gill Sans MT" panose="020B0502020104020203" pitchFamily="34" charset="0"/>
              </a:rPr>
              <a:t>Students with Disabilities (SWD)</a:t>
            </a:r>
          </a:p>
        </p:txBody>
      </p:sp>
      <p:graphicFrame>
        <p:nvGraphicFramePr>
          <p:cNvPr id="3" name="Table 2"/>
          <p:cNvGraphicFramePr>
            <a:graphicFrameLocks noGrp="1"/>
          </p:cNvGraphicFramePr>
          <p:nvPr>
            <p:extLst>
              <p:ext uri="{D42A27DB-BD31-4B8C-83A1-F6EECF244321}">
                <p14:modId xmlns:p14="http://schemas.microsoft.com/office/powerpoint/2010/main" val="1325590208"/>
              </p:ext>
            </p:extLst>
          </p:nvPr>
        </p:nvGraphicFramePr>
        <p:xfrm>
          <a:off x="702721" y="3793648"/>
          <a:ext cx="10862212" cy="2529840"/>
        </p:xfrm>
        <a:graphic>
          <a:graphicData uri="http://schemas.openxmlformats.org/drawingml/2006/table">
            <a:tbl>
              <a:tblPr firstRow="1" bandRow="1">
                <a:tableStyleId>{5C22544A-7EE6-4342-B048-85BDC9FD1C3A}</a:tableStyleId>
              </a:tblPr>
              <a:tblGrid>
                <a:gridCol w="5509794">
                  <a:extLst>
                    <a:ext uri="{9D8B030D-6E8A-4147-A177-3AD203B41FA5}">
                      <a16:colId xmlns:a16="http://schemas.microsoft.com/office/drawing/2014/main" val="494812014"/>
                    </a:ext>
                  </a:extLst>
                </a:gridCol>
                <a:gridCol w="5352418">
                  <a:extLst>
                    <a:ext uri="{9D8B030D-6E8A-4147-A177-3AD203B41FA5}">
                      <a16:colId xmlns:a16="http://schemas.microsoft.com/office/drawing/2014/main" val="4132978687"/>
                    </a:ext>
                  </a:extLst>
                </a:gridCol>
              </a:tblGrid>
              <a:tr h="402784">
                <a:tc>
                  <a:txBody>
                    <a:bodyPr/>
                    <a:lstStyle/>
                    <a:p>
                      <a:r>
                        <a:rPr lang="en-US" sz="2200"/>
                        <a:t>General Education (GE) seats</a:t>
                      </a:r>
                    </a:p>
                  </a:txBody>
                  <a:tcPr>
                    <a:lnR w="12700" cap="flat" cmpd="sng" algn="ctr">
                      <a:solidFill>
                        <a:schemeClr val="tx1"/>
                      </a:solidFill>
                      <a:prstDash val="solid"/>
                      <a:round/>
                      <a:headEnd type="none" w="med" len="med"/>
                      <a:tailEnd type="none" w="med" len="med"/>
                    </a:lnR>
                    <a:solidFill>
                      <a:srgbClr val="009999"/>
                    </a:solidFill>
                  </a:tcPr>
                </a:tc>
                <a:tc>
                  <a:txBody>
                    <a:bodyPr/>
                    <a:lstStyle/>
                    <a:p>
                      <a:r>
                        <a:rPr lang="en-US" sz="2200"/>
                        <a:t>Students with Disabilities (SWD)</a:t>
                      </a:r>
                      <a:r>
                        <a:rPr lang="en-US" sz="2200" baseline="0"/>
                        <a:t> seats</a:t>
                      </a:r>
                      <a:endParaRPr lang="en-US" sz="2200"/>
                    </a:p>
                  </a:txBody>
                  <a:tcPr>
                    <a:lnL w="12700" cap="flat" cmpd="sng" algn="ctr">
                      <a:solidFill>
                        <a:schemeClr val="tx1"/>
                      </a:solidFill>
                      <a:prstDash val="solid"/>
                      <a:round/>
                      <a:headEnd type="none" w="med" len="med"/>
                      <a:tailEnd type="none" w="med" len="med"/>
                    </a:lnL>
                    <a:solidFill>
                      <a:srgbClr val="009999"/>
                    </a:solidFill>
                  </a:tcPr>
                </a:tc>
                <a:extLst>
                  <a:ext uri="{0D108BD9-81ED-4DB2-BD59-A6C34878D82A}">
                    <a16:rowId xmlns:a16="http://schemas.microsoft.com/office/drawing/2014/main" val="994398024"/>
                  </a:ext>
                </a:extLst>
              </a:tr>
              <a:tr h="1985152">
                <a:tc>
                  <a:txBody>
                    <a:bodyPr/>
                    <a:lstStyle/>
                    <a:p>
                      <a:pPr marL="285750" indent="-285750">
                        <a:buClr>
                          <a:schemeClr val="tx1">
                            <a:lumMod val="65000"/>
                            <a:lumOff val="35000"/>
                          </a:schemeClr>
                        </a:buClr>
                        <a:buFont typeface="Wingdings" panose="05000000000000000000" pitchFamily="2" charset="2"/>
                        <a:buChar char="§"/>
                      </a:pPr>
                      <a:r>
                        <a:rPr lang="en-US" sz="2200"/>
                        <a:t>For students who receive general</a:t>
                      </a:r>
                      <a:r>
                        <a:rPr lang="en-US" sz="2200" baseline="0"/>
                        <a:t> education instructional programming</a:t>
                      </a:r>
                    </a:p>
                    <a:p>
                      <a:pPr marL="285750" indent="-285750">
                        <a:buClr>
                          <a:schemeClr val="tx1">
                            <a:lumMod val="65000"/>
                            <a:lumOff val="35000"/>
                          </a:schemeClr>
                        </a:buClr>
                        <a:buFont typeface="Wingdings" panose="05000000000000000000" pitchFamily="2" charset="2"/>
                        <a:buChar char="§"/>
                      </a:pPr>
                      <a:r>
                        <a:rPr lang="en-US" sz="2200" baseline="0"/>
                        <a:t>For students who receive special education instructional programming for </a:t>
                      </a:r>
                      <a:r>
                        <a:rPr lang="en-US" sz="2200" b="1" baseline="0"/>
                        <a:t>20% or less </a:t>
                      </a:r>
                      <a:r>
                        <a:rPr lang="en-US" sz="2200" baseline="0"/>
                        <a:t>of their academic program as indicated on their current IEP.</a:t>
                      </a:r>
                      <a:endParaRPr lang="en-US" sz="2200"/>
                    </a:p>
                  </a:txBody>
                  <a:tcPr>
                    <a:lnR w="12700" cap="flat" cmpd="sng" algn="ctr">
                      <a:solidFill>
                        <a:schemeClr val="tx1"/>
                      </a:solidFill>
                      <a:prstDash val="solid"/>
                      <a:round/>
                      <a:headEnd type="none" w="med" len="med"/>
                      <a:tailEnd type="none" w="med" len="med"/>
                    </a:ln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
                          <a:schemeClr val="tx1">
                            <a:lumMod val="65000"/>
                            <a:lumOff val="35000"/>
                          </a:schemeClr>
                        </a:buClr>
                        <a:buSzTx/>
                        <a:buFont typeface="Wingdings" panose="05000000000000000000" pitchFamily="2" charset="2"/>
                        <a:buChar char="§"/>
                        <a:tabLst/>
                        <a:defRPr/>
                      </a:pPr>
                      <a:r>
                        <a:rPr lang="en-US" sz="2200" baseline="0"/>
                        <a:t>For students who receive special education instructional programming for </a:t>
                      </a:r>
                      <a:r>
                        <a:rPr lang="en-US" sz="2200" b="1" baseline="0"/>
                        <a:t>more than 20% </a:t>
                      </a:r>
                      <a:r>
                        <a:rPr lang="en-US" sz="2200" baseline="0"/>
                        <a:t>of their academic program as indicated on their current IEP.</a:t>
                      </a:r>
                      <a:endParaRPr lang="en-US" sz="2200"/>
                    </a:p>
                    <a:p>
                      <a:pPr marL="285750" indent="-285750">
                        <a:buFont typeface="Wingdings" panose="05000000000000000000" pitchFamily="2" charset="2"/>
                        <a:buChar char="§"/>
                      </a:pPr>
                      <a:endParaRPr lang="en-US" sz="2200"/>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3808515956"/>
                  </a:ext>
                </a:extLst>
              </a:tr>
            </a:tbl>
          </a:graphicData>
        </a:graphic>
      </p:graphicFrame>
      <p:sp>
        <p:nvSpPr>
          <p:cNvPr id="2" name="Slide Number Placeholder 1"/>
          <p:cNvSpPr>
            <a:spLocks noGrp="1"/>
          </p:cNvSpPr>
          <p:nvPr>
            <p:ph type="sldNum" sz="quarter" idx="12"/>
          </p:nvPr>
        </p:nvSpPr>
        <p:spPr/>
        <p:txBody>
          <a:bodyPr/>
          <a:lstStyle/>
          <a:p>
            <a:fld id="{1F02EB2E-5A0D-4771-A8D5-AEF7204D0608}" type="slidenum">
              <a:rPr lang="en-US" smtClean="0"/>
              <a:t>7</a:t>
            </a:fld>
            <a:endParaRPr lang="en-US"/>
          </a:p>
        </p:txBody>
      </p:sp>
    </p:spTree>
    <p:extLst>
      <p:ext uri="{BB962C8B-B14F-4D97-AF65-F5344CB8AC3E}">
        <p14:creationId xmlns:p14="http://schemas.microsoft.com/office/powerpoint/2010/main" val="2747861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a:spLocks noGrp="1"/>
          </p:cNvSpPr>
          <p:nvPr>
            <p:ph type="subTitle" idx="1"/>
          </p:nvPr>
        </p:nvSpPr>
        <p:spPr>
          <a:xfrm>
            <a:off x="450211" y="104472"/>
            <a:ext cx="11615666"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How do I participate in High School Admissions?</a:t>
            </a:r>
          </a:p>
        </p:txBody>
      </p:sp>
      <p:sp>
        <p:nvSpPr>
          <p:cNvPr id="13" name="TextBox 12"/>
          <p:cNvSpPr txBox="1"/>
          <p:nvPr/>
        </p:nvSpPr>
        <p:spPr bwMode="auto">
          <a:xfrm rot="5400000">
            <a:off x="-223838" y="3866384"/>
            <a:ext cx="1281113" cy="246062"/>
          </a:xfrm>
          <a:prstGeom prst="rect">
            <a:avLst/>
          </a:prstGeom>
          <a:noFill/>
        </p:spPr>
        <p:txBody>
          <a:bodyPr>
            <a:spAutoFit/>
          </a:bodyPr>
          <a:lstStyle/>
          <a:p>
            <a:pPr algn="ctr" defTabSz="914400" fontAlgn="auto">
              <a:spcBef>
                <a:spcPts val="0"/>
              </a:spcBef>
              <a:spcAft>
                <a:spcPts val="0"/>
              </a:spcAft>
              <a:defRPr/>
            </a:pPr>
            <a:r>
              <a:rPr lang="en-US" sz="1000" kern="1000" spc="50" dirty="0">
                <a:solidFill>
                  <a:prstClr val="white"/>
                </a:solidFill>
                <a:latin typeface="Arial"/>
                <a:ea typeface="+mn-ea"/>
                <a:cs typeface="Arial"/>
              </a:rPr>
              <a:t>Group Three</a:t>
            </a:r>
          </a:p>
        </p:txBody>
      </p:sp>
      <p:sp>
        <p:nvSpPr>
          <p:cNvPr id="16" name="Pentagon 8"/>
          <p:cNvSpPr/>
          <p:nvPr/>
        </p:nvSpPr>
        <p:spPr>
          <a:xfrm rot="5400000">
            <a:off x="3243263" y="4911752"/>
            <a:ext cx="171450" cy="261938"/>
          </a:xfrm>
          <a:prstGeom prst="homePlate">
            <a:avLst/>
          </a:prstGeom>
          <a:solidFill>
            <a:schemeClr val="bg1"/>
          </a:solidFill>
          <a:ln>
            <a:noFill/>
          </a:ln>
        </p:spPr>
        <p:style>
          <a:lnRef idx="2">
            <a:schemeClr val="dk1"/>
          </a:lnRef>
          <a:fillRef idx="1">
            <a:schemeClr val="lt1"/>
          </a:fillRef>
          <a:effectRef idx="0">
            <a:schemeClr val="dk1"/>
          </a:effectRef>
          <a:fontRef idx="minor">
            <a:schemeClr val="dk1"/>
          </a:fontRef>
        </p:style>
        <p:txBody>
          <a:bodyPr anchor="ctr"/>
          <a:lstStyle/>
          <a:p>
            <a:pPr algn="ctr" defTabSz="914400" fontAlgn="auto">
              <a:spcBef>
                <a:spcPts val="0"/>
              </a:spcBef>
              <a:spcAft>
                <a:spcPts val="0"/>
              </a:spcAft>
              <a:defRPr/>
            </a:pPr>
            <a:endParaRPr lang="en-US" dirty="0">
              <a:solidFill>
                <a:prstClr val="black"/>
              </a:solidFill>
            </a:endParaRPr>
          </a:p>
        </p:txBody>
      </p:sp>
      <p:sp>
        <p:nvSpPr>
          <p:cNvPr id="20" name="Pentagon 13"/>
          <p:cNvSpPr/>
          <p:nvPr/>
        </p:nvSpPr>
        <p:spPr>
          <a:xfrm rot="5400000">
            <a:off x="366656" y="3744111"/>
            <a:ext cx="162649" cy="290486"/>
          </a:xfrm>
          <a:prstGeom prst="homePlate">
            <a:avLst/>
          </a:prstGeom>
          <a:solidFill>
            <a:schemeClr val="bg1"/>
          </a:solidFill>
          <a:ln>
            <a:noFill/>
          </a:ln>
        </p:spPr>
        <p:style>
          <a:lnRef idx="2">
            <a:schemeClr val="dk1"/>
          </a:lnRef>
          <a:fillRef idx="1">
            <a:schemeClr val="lt1"/>
          </a:fillRef>
          <a:effectRef idx="0">
            <a:schemeClr val="dk1"/>
          </a:effectRef>
          <a:fontRef idx="minor">
            <a:schemeClr val="dk1"/>
          </a:fontRef>
        </p:style>
        <p:txBody>
          <a:bodyPr anchor="ctr"/>
          <a:lstStyle/>
          <a:p>
            <a:pPr algn="ctr" defTabSz="914400" fontAlgn="auto">
              <a:spcBef>
                <a:spcPts val="0"/>
              </a:spcBef>
              <a:spcAft>
                <a:spcPts val="0"/>
              </a:spcAft>
              <a:defRPr/>
            </a:pPr>
            <a:endParaRPr lang="en-US" dirty="0">
              <a:solidFill>
                <a:prstClr val="black"/>
              </a:solidFill>
            </a:endParaRPr>
          </a:p>
        </p:txBody>
      </p:sp>
      <p:sp>
        <p:nvSpPr>
          <p:cNvPr id="21" name="Pentagon 14"/>
          <p:cNvSpPr/>
          <p:nvPr/>
        </p:nvSpPr>
        <p:spPr>
          <a:xfrm rot="5400000">
            <a:off x="366299" y="4803457"/>
            <a:ext cx="156690" cy="312205"/>
          </a:xfrm>
          <a:prstGeom prst="homePlate">
            <a:avLst>
              <a:gd name="adj" fmla="val 49998"/>
            </a:avLst>
          </a:prstGeom>
          <a:solidFill>
            <a:schemeClr val="bg1"/>
          </a:solidFill>
          <a:ln>
            <a:noFill/>
          </a:ln>
        </p:spPr>
        <p:style>
          <a:lnRef idx="2">
            <a:schemeClr val="dk1"/>
          </a:lnRef>
          <a:fillRef idx="1">
            <a:schemeClr val="lt1"/>
          </a:fillRef>
          <a:effectRef idx="0">
            <a:schemeClr val="dk1"/>
          </a:effectRef>
          <a:fontRef idx="minor">
            <a:schemeClr val="dk1"/>
          </a:fontRef>
        </p:style>
        <p:txBody>
          <a:bodyPr anchor="ctr"/>
          <a:lstStyle/>
          <a:p>
            <a:pPr algn="ctr" defTabSz="914400" fontAlgn="auto">
              <a:spcBef>
                <a:spcPts val="0"/>
              </a:spcBef>
              <a:spcAft>
                <a:spcPts val="0"/>
              </a:spcAft>
              <a:defRPr/>
            </a:pPr>
            <a:endParaRPr lang="en-US" dirty="0">
              <a:solidFill>
                <a:prstClr val="black"/>
              </a:solidFill>
            </a:endParaRPr>
          </a:p>
        </p:txBody>
      </p:sp>
      <p:sp>
        <p:nvSpPr>
          <p:cNvPr id="22" name="Rectangle 21"/>
          <p:cNvSpPr/>
          <p:nvPr/>
        </p:nvSpPr>
        <p:spPr>
          <a:xfrm>
            <a:off x="2456976" y="3063487"/>
            <a:ext cx="543949" cy="4271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algn="ctr" defTabSz="889000" fontAlgn="auto">
              <a:lnSpc>
                <a:spcPct val="90000"/>
              </a:lnSpc>
              <a:spcAft>
                <a:spcPct val="35000"/>
              </a:spcAft>
            </a:pPr>
            <a:endParaRPr lang="en-US" sz="2000" dirty="0">
              <a:solidFill>
                <a:prstClr val="black"/>
              </a:solidFill>
              <a:latin typeface="Franklin Gothic Demi" panose="020B0703020102020204" pitchFamily="34" charset="0"/>
              <a:cs typeface="Arial"/>
            </a:endParaRPr>
          </a:p>
          <a:p>
            <a:pPr algn="ctr" defTabSz="889000" fontAlgn="auto">
              <a:lnSpc>
                <a:spcPct val="90000"/>
              </a:lnSpc>
              <a:spcAft>
                <a:spcPct val="35000"/>
              </a:spcAft>
            </a:pPr>
            <a:endParaRPr lang="en-US" sz="2000" dirty="0">
              <a:solidFill>
                <a:prstClr val="black"/>
              </a:solidFill>
              <a:latin typeface="Franklin Gothic Demi" panose="020B0703020102020204" pitchFamily="34" charset="0"/>
              <a:cs typeface="Arial"/>
            </a:endParaRPr>
          </a:p>
        </p:txBody>
      </p:sp>
      <p:sp>
        <p:nvSpPr>
          <p:cNvPr id="23" name="TextBox 22"/>
          <p:cNvSpPr txBox="1"/>
          <p:nvPr/>
        </p:nvSpPr>
        <p:spPr>
          <a:xfrm>
            <a:off x="1435093" y="2898506"/>
            <a:ext cx="4274327" cy="736168"/>
          </a:xfrm>
          <a:prstGeom prst="rect">
            <a:avLst/>
          </a:prstGeom>
          <a:solidFill>
            <a:srgbClr val="FF579B"/>
          </a:solidFill>
          <a:effectLst>
            <a:outerShdw blurRad="50800" dist="38100" dir="2700000" algn="tl" rotWithShape="0">
              <a:prstClr val="black">
                <a:alpha val="40000"/>
              </a:prstClr>
            </a:outerShdw>
          </a:effectLst>
        </p:spPr>
        <p:txBody>
          <a:bodyPr wrap="square" rtlCol="0" anchor="ctr" anchorCtr="1">
            <a:noAutofit/>
          </a:bodyPr>
          <a:lstStyle>
            <a:defPPr>
              <a:defRPr lang="en-US"/>
            </a:defPPr>
            <a:lvl1pPr algn="ctr">
              <a:defRPr>
                <a:solidFill>
                  <a:prstClr val="black"/>
                </a:solidFill>
                <a:latin typeface="Gill Sans MT" panose="020B0502020104020203" pitchFamily="34" charset="0"/>
              </a:defRPr>
            </a:lvl1pPr>
          </a:lstStyle>
          <a:p>
            <a:r>
              <a:rPr lang="en-US" dirty="0"/>
              <a:t>Start your High School Application </a:t>
            </a:r>
          </a:p>
        </p:txBody>
      </p:sp>
      <p:sp>
        <p:nvSpPr>
          <p:cNvPr id="24" name="TextBox 23"/>
          <p:cNvSpPr txBox="1"/>
          <p:nvPr/>
        </p:nvSpPr>
        <p:spPr>
          <a:xfrm>
            <a:off x="1435094" y="3899363"/>
            <a:ext cx="4274327" cy="840230"/>
          </a:xfrm>
          <a:prstGeom prst="rect">
            <a:avLst/>
          </a:prstGeom>
          <a:solidFill>
            <a:srgbClr val="FF81B4"/>
          </a:solidFill>
          <a:effectLst>
            <a:outerShdw blurRad="50800" dist="38100" dir="2700000" algn="tl" rotWithShape="0">
              <a:prstClr val="black">
                <a:alpha val="40000"/>
              </a:prstClr>
            </a:outerShdw>
          </a:effectLst>
        </p:spPr>
        <p:txBody>
          <a:bodyPr wrap="square" rtlCol="0" anchor="ctr" anchorCtr="0">
            <a:noAutofit/>
          </a:bodyPr>
          <a:lstStyle>
            <a:defPPr>
              <a:defRPr lang="en-US"/>
            </a:defPPr>
            <a:lvl1pPr algn="ctr" defTabSz="889000" fontAlgn="auto">
              <a:lnSpc>
                <a:spcPct val="90000"/>
              </a:lnSpc>
              <a:spcAft>
                <a:spcPct val="35000"/>
              </a:spcAft>
              <a:defRPr>
                <a:solidFill>
                  <a:prstClr val="black"/>
                </a:solidFill>
                <a:latin typeface="Gill Sans MT" panose="020B0502020104020203" pitchFamily="34" charset="0"/>
                <a:cs typeface="Arial"/>
              </a:defRPr>
            </a:lvl1pPr>
          </a:lstStyle>
          <a:p>
            <a:r>
              <a:rPr lang="en-US" dirty="0"/>
              <a:t>Complete application by listing </a:t>
            </a:r>
            <a:r>
              <a:rPr lang="en-US" dirty="0">
                <a:latin typeface="Franklin Gothic Book" panose="020B0503020102020204" pitchFamily="34" charset="0"/>
              </a:rPr>
              <a:t>1</a:t>
            </a:r>
            <a:r>
              <a:rPr lang="en-US" dirty="0"/>
              <a:t>2 programs in your true order of preference. </a:t>
            </a:r>
          </a:p>
        </p:txBody>
      </p:sp>
      <p:sp>
        <p:nvSpPr>
          <p:cNvPr id="25" name="TextBox 24"/>
          <p:cNvSpPr txBox="1"/>
          <p:nvPr/>
        </p:nvSpPr>
        <p:spPr>
          <a:xfrm>
            <a:off x="6788727" y="2907393"/>
            <a:ext cx="4641278" cy="731520"/>
          </a:xfrm>
          <a:prstGeom prst="rect">
            <a:avLst/>
          </a:prstGeom>
          <a:solidFill>
            <a:srgbClr val="0083E6"/>
          </a:solidFill>
          <a:effectLst>
            <a:outerShdw blurRad="50800" dist="38100" dir="2700000" algn="tl" rotWithShape="0">
              <a:prstClr val="black">
                <a:alpha val="40000"/>
              </a:prstClr>
            </a:outerShdw>
          </a:effectLst>
        </p:spPr>
        <p:txBody>
          <a:bodyPr wrap="square" rtlCol="0" anchor="ctr" anchorCtr="1">
            <a:spAutoFit/>
          </a:bodyPr>
          <a:lstStyle>
            <a:defPPr>
              <a:defRPr lang="en-US"/>
            </a:defPPr>
            <a:lvl1pPr algn="ctr" defTabSz="889000" fontAlgn="auto">
              <a:lnSpc>
                <a:spcPct val="90000"/>
              </a:lnSpc>
              <a:spcAft>
                <a:spcPct val="35000"/>
              </a:spcAft>
              <a:defRPr>
                <a:solidFill>
                  <a:prstClr val="black"/>
                </a:solidFill>
                <a:latin typeface="Gill Sans MT" panose="020B0502020104020203" pitchFamily="34" charset="0"/>
                <a:cs typeface="Arial"/>
              </a:defRPr>
            </a:lvl1pPr>
          </a:lstStyle>
          <a:p>
            <a:r>
              <a:rPr lang="en-US" dirty="0">
                <a:solidFill>
                  <a:schemeClr val="bg1"/>
                </a:solidFill>
              </a:rPr>
              <a:t>Register</a:t>
            </a:r>
            <a:r>
              <a:rPr lang="en-US" dirty="0">
                <a:solidFill>
                  <a:schemeClr val="bg1"/>
                </a:solidFill>
                <a:latin typeface="MS Reference Sans Serif" panose="020B0604030504040204" pitchFamily="34" charset="0"/>
              </a:rPr>
              <a:t>—</a:t>
            </a:r>
            <a:r>
              <a:rPr lang="en-US" dirty="0">
                <a:solidFill>
                  <a:schemeClr val="bg1"/>
                </a:solidFill>
              </a:rPr>
              <a:t>then get Test or Audition Ticket.</a:t>
            </a:r>
          </a:p>
        </p:txBody>
      </p:sp>
      <p:sp>
        <p:nvSpPr>
          <p:cNvPr id="27" name="TextBox 26"/>
          <p:cNvSpPr txBox="1"/>
          <p:nvPr/>
        </p:nvSpPr>
        <p:spPr>
          <a:xfrm>
            <a:off x="1435096" y="5076268"/>
            <a:ext cx="4274324" cy="822960"/>
          </a:xfrm>
          <a:prstGeom prst="rect">
            <a:avLst/>
          </a:prstGeom>
          <a:solidFill>
            <a:srgbClr val="FFAFCF"/>
          </a:solidFill>
          <a:effectLst>
            <a:outerShdw blurRad="50800" dist="38100" dir="2700000" algn="tl" rotWithShape="0">
              <a:prstClr val="black">
                <a:alpha val="40000"/>
              </a:prstClr>
            </a:outerShdw>
          </a:effectLst>
        </p:spPr>
        <p:txBody>
          <a:bodyPr wrap="square" rtlCol="0" anchor="ctr" anchorCtr="1">
            <a:spAutoFit/>
          </a:bodyPr>
          <a:lstStyle>
            <a:defPPr>
              <a:defRPr lang="en-US"/>
            </a:defPPr>
            <a:lvl1pPr algn="ctr" defTabSz="889000" fontAlgn="auto">
              <a:lnSpc>
                <a:spcPct val="90000"/>
              </a:lnSpc>
              <a:spcAft>
                <a:spcPct val="35000"/>
              </a:spcAft>
              <a:defRPr>
                <a:solidFill>
                  <a:prstClr val="black"/>
                </a:solidFill>
                <a:latin typeface="Franklin Gothic Medium" panose="020B0603020102020204" pitchFamily="34" charset="0"/>
                <a:cs typeface="Arial"/>
              </a:defRPr>
            </a:lvl1pPr>
          </a:lstStyle>
          <a:p>
            <a:r>
              <a:rPr lang="en-US" dirty="0"/>
              <a:t>1 Offer</a:t>
            </a:r>
          </a:p>
        </p:txBody>
      </p:sp>
      <p:sp>
        <p:nvSpPr>
          <p:cNvPr id="28" name="TextBox 27"/>
          <p:cNvSpPr txBox="1"/>
          <p:nvPr/>
        </p:nvSpPr>
        <p:spPr>
          <a:xfrm>
            <a:off x="6830756" y="5046650"/>
            <a:ext cx="2077716" cy="811736"/>
          </a:xfrm>
          <a:prstGeom prst="rect">
            <a:avLst/>
          </a:prstGeom>
          <a:solidFill>
            <a:srgbClr val="47B0FF"/>
          </a:solidFill>
          <a:effectLst>
            <a:outerShdw blurRad="50800" dist="38100" dir="2700000" algn="tl" rotWithShape="0">
              <a:prstClr val="black">
                <a:alpha val="40000"/>
              </a:prstClr>
            </a:outerShdw>
          </a:effectLst>
        </p:spPr>
        <p:txBody>
          <a:bodyPr wrap="square" rtlCol="0" anchor="ctr" anchorCtr="0">
            <a:noAutofit/>
          </a:bodyPr>
          <a:lstStyle>
            <a:defPPr>
              <a:defRPr lang="en-US"/>
            </a:defPPr>
            <a:lvl1pPr algn="ctr" defTabSz="889000" fontAlgn="auto">
              <a:lnSpc>
                <a:spcPct val="90000"/>
              </a:lnSpc>
              <a:spcAft>
                <a:spcPct val="35000"/>
              </a:spcAft>
              <a:defRPr>
                <a:solidFill>
                  <a:prstClr val="black"/>
                </a:solidFill>
                <a:latin typeface="Franklin Gothic Medium" panose="020B0603020102020204" pitchFamily="34" charset="0"/>
                <a:cs typeface="Arial"/>
              </a:defRPr>
            </a:lvl1pPr>
          </a:lstStyle>
          <a:p>
            <a:r>
              <a:rPr lang="en-US" dirty="0">
                <a:solidFill>
                  <a:schemeClr val="bg1"/>
                </a:solidFill>
              </a:rPr>
              <a:t>1 Offer</a:t>
            </a:r>
          </a:p>
        </p:txBody>
      </p:sp>
      <p:sp>
        <p:nvSpPr>
          <p:cNvPr id="29" name="TextBox 28"/>
          <p:cNvSpPr txBox="1"/>
          <p:nvPr/>
        </p:nvSpPr>
        <p:spPr>
          <a:xfrm>
            <a:off x="9222856" y="5037904"/>
            <a:ext cx="2207149" cy="820481"/>
          </a:xfrm>
          <a:prstGeom prst="rect">
            <a:avLst/>
          </a:prstGeom>
          <a:solidFill>
            <a:srgbClr val="47B0FF"/>
          </a:solidFill>
          <a:effectLst>
            <a:outerShdw blurRad="50800" dist="38100" dir="2700000" algn="tl" rotWithShape="0">
              <a:prstClr val="black">
                <a:alpha val="40000"/>
              </a:prstClr>
            </a:outerShdw>
          </a:effectLst>
        </p:spPr>
        <p:txBody>
          <a:bodyPr wrap="square" rtlCol="0" anchor="ctr" anchorCtr="0">
            <a:noAutofit/>
          </a:bodyPr>
          <a:lstStyle>
            <a:defPPr>
              <a:defRPr lang="en-US"/>
            </a:defPPr>
            <a:lvl1pPr algn="ctr" defTabSz="889000" fontAlgn="auto">
              <a:lnSpc>
                <a:spcPct val="90000"/>
              </a:lnSpc>
              <a:spcAft>
                <a:spcPct val="35000"/>
              </a:spcAft>
              <a:defRPr>
                <a:solidFill>
                  <a:prstClr val="black"/>
                </a:solidFill>
                <a:latin typeface="Franklin Gothic Medium" panose="020B0603020102020204" pitchFamily="34" charset="0"/>
                <a:cs typeface="Arial"/>
              </a:defRPr>
            </a:lvl1pPr>
          </a:lstStyle>
          <a:p>
            <a:r>
              <a:rPr lang="en-US" dirty="0">
                <a:solidFill>
                  <a:schemeClr val="bg1"/>
                </a:solidFill>
              </a:rPr>
              <a:t>1-6 Offers</a:t>
            </a:r>
          </a:p>
        </p:txBody>
      </p:sp>
      <p:sp>
        <p:nvSpPr>
          <p:cNvPr id="33" name="Pentagon 33"/>
          <p:cNvSpPr/>
          <p:nvPr/>
        </p:nvSpPr>
        <p:spPr>
          <a:xfrm rot="5400000">
            <a:off x="365666" y="3737363"/>
            <a:ext cx="156690" cy="312205"/>
          </a:xfrm>
          <a:prstGeom prst="homePlate">
            <a:avLst>
              <a:gd name="adj" fmla="val 49998"/>
            </a:avLst>
          </a:prstGeom>
          <a:solidFill>
            <a:schemeClr val="bg1"/>
          </a:solidFill>
          <a:ln>
            <a:noFill/>
          </a:ln>
        </p:spPr>
        <p:style>
          <a:lnRef idx="2">
            <a:schemeClr val="dk1"/>
          </a:lnRef>
          <a:fillRef idx="1">
            <a:schemeClr val="lt1"/>
          </a:fillRef>
          <a:effectRef idx="0">
            <a:schemeClr val="dk1"/>
          </a:effectRef>
          <a:fontRef idx="minor">
            <a:schemeClr val="dk1"/>
          </a:fontRef>
        </p:style>
        <p:txBody>
          <a:bodyPr anchor="ctr"/>
          <a:lstStyle/>
          <a:p>
            <a:pPr algn="ctr" defTabSz="914400" fontAlgn="auto">
              <a:spcBef>
                <a:spcPts val="0"/>
              </a:spcBef>
              <a:spcAft>
                <a:spcPts val="0"/>
              </a:spcAft>
              <a:defRPr/>
            </a:pPr>
            <a:endParaRPr lang="en-US" dirty="0">
              <a:solidFill>
                <a:prstClr val="black"/>
              </a:solidFill>
            </a:endParaRPr>
          </a:p>
        </p:txBody>
      </p:sp>
      <p:cxnSp>
        <p:nvCxnSpPr>
          <p:cNvPr id="34" name="Straight Arrow Connector 33"/>
          <p:cNvCxnSpPr/>
          <p:nvPr/>
        </p:nvCxnSpPr>
        <p:spPr>
          <a:xfrm>
            <a:off x="3593888" y="3616749"/>
            <a:ext cx="1" cy="264690"/>
          </a:xfrm>
          <a:prstGeom prst="straightConnector1">
            <a:avLst/>
          </a:prstGeom>
          <a:ln w="38100">
            <a:solidFill>
              <a:schemeClr val="tx1">
                <a:lumMod val="65000"/>
                <a:lumOff val="3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597746" y="4738531"/>
            <a:ext cx="1" cy="299374"/>
          </a:xfrm>
          <a:prstGeom prst="straightConnector1">
            <a:avLst/>
          </a:prstGeom>
          <a:ln w="38100">
            <a:solidFill>
              <a:schemeClr val="tx1">
                <a:lumMod val="65000"/>
                <a:lumOff val="3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0" idx="2"/>
            <a:endCxn id="28" idx="0"/>
          </p:cNvCxnSpPr>
          <p:nvPr/>
        </p:nvCxnSpPr>
        <p:spPr>
          <a:xfrm flipH="1">
            <a:off x="7869614" y="4701376"/>
            <a:ext cx="1" cy="345274"/>
          </a:xfrm>
          <a:prstGeom prst="straightConnector1">
            <a:avLst/>
          </a:prstGeom>
          <a:ln w="38100">
            <a:solidFill>
              <a:schemeClr val="tx1">
                <a:lumMod val="65000"/>
                <a:lumOff val="3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30" idx="0"/>
          </p:cNvCxnSpPr>
          <p:nvPr/>
        </p:nvCxnSpPr>
        <p:spPr>
          <a:xfrm>
            <a:off x="7868215" y="3736920"/>
            <a:ext cx="1400" cy="233760"/>
          </a:xfrm>
          <a:prstGeom prst="straightConnector1">
            <a:avLst/>
          </a:prstGeom>
          <a:ln w="38100">
            <a:solidFill>
              <a:schemeClr val="tx1">
                <a:lumMod val="65000"/>
                <a:lumOff val="3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6" idx="2"/>
            <a:endCxn id="29" idx="0"/>
          </p:cNvCxnSpPr>
          <p:nvPr/>
        </p:nvCxnSpPr>
        <p:spPr>
          <a:xfrm>
            <a:off x="10326431" y="4701376"/>
            <a:ext cx="0" cy="336528"/>
          </a:xfrm>
          <a:prstGeom prst="straightConnector1">
            <a:avLst/>
          </a:prstGeom>
          <a:ln w="38100">
            <a:solidFill>
              <a:schemeClr val="tx1">
                <a:lumMod val="65000"/>
                <a:lumOff val="3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26" idx="0"/>
          </p:cNvCxnSpPr>
          <p:nvPr/>
        </p:nvCxnSpPr>
        <p:spPr>
          <a:xfrm>
            <a:off x="10326431" y="3736920"/>
            <a:ext cx="0" cy="233759"/>
          </a:xfrm>
          <a:prstGeom prst="straightConnector1">
            <a:avLst/>
          </a:prstGeom>
          <a:ln w="38100">
            <a:solidFill>
              <a:schemeClr val="tx1">
                <a:lumMod val="65000"/>
                <a:lumOff val="3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3593888" y="1299706"/>
            <a:ext cx="1694834" cy="849028"/>
            <a:chOff x="3593888" y="1299706"/>
            <a:chExt cx="1694834" cy="849028"/>
          </a:xfrm>
        </p:grpSpPr>
        <p:sp>
          <p:nvSpPr>
            <p:cNvPr id="41" name="TextBox 40"/>
            <p:cNvSpPr txBox="1"/>
            <p:nvPr/>
          </p:nvSpPr>
          <p:spPr>
            <a:xfrm>
              <a:off x="3593890" y="1299706"/>
              <a:ext cx="1694832" cy="400110"/>
            </a:xfrm>
            <a:prstGeom prst="rect">
              <a:avLst/>
            </a:prstGeom>
            <a:noFill/>
          </p:spPr>
          <p:txBody>
            <a:bodyPr wrap="square" rtlCol="0">
              <a:spAutoFit/>
            </a:bodyPr>
            <a:lstStyle/>
            <a:p>
              <a:pPr algn="ctr"/>
              <a:r>
                <a:rPr lang="en-US" sz="2000" b="1" dirty="0">
                  <a:solidFill>
                    <a:srgbClr val="FF0066"/>
                  </a:solidFill>
                  <a:latin typeface="Gill Sans MT" panose="020B0502020104020203" pitchFamily="34" charset="0"/>
                </a:rPr>
                <a:t>Required</a:t>
              </a:r>
            </a:p>
          </p:txBody>
        </p:sp>
        <p:cxnSp>
          <p:nvCxnSpPr>
            <p:cNvPr id="46" name="Elbow Connector 47"/>
            <p:cNvCxnSpPr>
              <a:cxnSpLocks/>
              <a:stCxn id="77" idx="1"/>
              <a:endCxn id="49" idx="0"/>
            </p:cNvCxnSpPr>
            <p:nvPr/>
          </p:nvCxnSpPr>
          <p:spPr>
            <a:xfrm rot="10800000" flipV="1">
              <a:off x="3593888" y="1668658"/>
              <a:ext cx="1666224" cy="480076"/>
            </a:xfrm>
            <a:prstGeom prst="bentConnector2">
              <a:avLst/>
            </a:prstGeom>
            <a:ln w="38100">
              <a:solidFill>
                <a:schemeClr val="tx1">
                  <a:lumMod val="65000"/>
                  <a:lumOff val="35000"/>
                </a:schemeClr>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cxnSp>
        <p:nvCxnSpPr>
          <p:cNvPr id="47" name="Elbow Connector 52"/>
          <p:cNvCxnSpPr>
            <a:stCxn id="77" idx="3"/>
            <a:endCxn id="50" idx="0"/>
          </p:cNvCxnSpPr>
          <p:nvPr/>
        </p:nvCxnSpPr>
        <p:spPr>
          <a:xfrm>
            <a:off x="7255976" y="1668658"/>
            <a:ext cx="1851285" cy="489254"/>
          </a:xfrm>
          <a:prstGeom prst="bentConnector2">
            <a:avLst/>
          </a:prstGeom>
          <a:ln w="38100">
            <a:solidFill>
              <a:schemeClr val="tx1">
                <a:lumMod val="65000"/>
                <a:lumOff val="35000"/>
              </a:schemeClr>
            </a:solidFill>
            <a:prstDash val="sysDash"/>
            <a:round/>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255976" y="1315903"/>
            <a:ext cx="1833867" cy="400110"/>
          </a:xfrm>
          <a:prstGeom prst="rect">
            <a:avLst/>
          </a:prstGeom>
          <a:noFill/>
        </p:spPr>
        <p:txBody>
          <a:bodyPr wrap="square" rtlCol="0">
            <a:spAutoFit/>
          </a:bodyPr>
          <a:lstStyle/>
          <a:p>
            <a:pPr algn="ctr" defTabSz="914400" fontAlgn="auto">
              <a:spcBef>
                <a:spcPts val="0"/>
              </a:spcBef>
              <a:spcAft>
                <a:spcPts val="0"/>
              </a:spcAft>
            </a:pPr>
            <a:r>
              <a:rPr lang="en-US" sz="2000" b="1" dirty="0">
                <a:solidFill>
                  <a:srgbClr val="3D7DBF"/>
                </a:solidFill>
                <a:latin typeface="Gill Sans MT" panose="020B0502020104020203" pitchFamily="34" charset="0"/>
              </a:rPr>
              <a:t>Optional</a:t>
            </a:r>
          </a:p>
        </p:txBody>
      </p:sp>
      <p:sp>
        <p:nvSpPr>
          <p:cNvPr id="49" name="Rounded Rectangle 58"/>
          <p:cNvSpPr/>
          <p:nvPr/>
        </p:nvSpPr>
        <p:spPr>
          <a:xfrm>
            <a:off x="1396577" y="2148734"/>
            <a:ext cx="4394622" cy="653796"/>
          </a:xfrm>
          <a:prstGeom prst="roundRect">
            <a:avLst/>
          </a:prstGeom>
          <a:solidFill>
            <a:srgbClr val="FF0066"/>
          </a:solidFill>
          <a:effectLst>
            <a:outerShdw blurRad="63500" sx="102000" sy="102000" algn="ctr" rotWithShape="0">
              <a:prstClr val="black">
                <a:alpha val="40000"/>
              </a:prstClr>
            </a:outerShdw>
          </a:effectLst>
        </p:spPr>
        <p:txBody>
          <a:bodyPr wrap="square" rtlCol="0">
            <a:spAutoFit/>
          </a:bodyPr>
          <a:lstStyle/>
          <a:p>
            <a:pPr algn="ctr" defTabSz="889000">
              <a:lnSpc>
                <a:spcPct val="90000"/>
              </a:lnSpc>
              <a:spcAft>
                <a:spcPct val="35000"/>
              </a:spcAft>
            </a:pPr>
            <a:r>
              <a:rPr lang="en-US" b="1" dirty="0">
                <a:solidFill>
                  <a:schemeClr val="bg1"/>
                </a:solidFill>
                <a:effectLst>
                  <a:outerShdw blurRad="38100" dist="38100" dir="2700000" algn="tl">
                    <a:srgbClr val="000000">
                      <a:alpha val="43137"/>
                    </a:srgbClr>
                  </a:outerShdw>
                </a:effectLst>
                <a:latin typeface="Gill Sans MT" panose="020B0502020104020203" pitchFamily="34" charset="0"/>
                <a:cs typeface="Arial"/>
              </a:rPr>
              <a:t>High School Application</a:t>
            </a:r>
            <a:br>
              <a:rPr lang="en-US" b="1" dirty="0">
                <a:solidFill>
                  <a:schemeClr val="bg1"/>
                </a:solidFill>
                <a:effectLst>
                  <a:outerShdw blurRad="38100" dist="38100" dir="2700000" algn="tl">
                    <a:srgbClr val="000000">
                      <a:alpha val="43137"/>
                    </a:srgbClr>
                  </a:outerShdw>
                </a:effectLst>
                <a:latin typeface="Gill Sans MT" panose="020B0502020104020203" pitchFamily="34" charset="0"/>
                <a:cs typeface="Arial"/>
              </a:rPr>
            </a:br>
            <a:r>
              <a:rPr lang="en-US" dirty="0">
                <a:solidFill>
                  <a:schemeClr val="bg1"/>
                </a:solidFill>
                <a:effectLst>
                  <a:outerShdw blurRad="38100" dist="38100" dir="2700000" algn="tl">
                    <a:srgbClr val="000000">
                      <a:alpha val="43137"/>
                    </a:srgbClr>
                  </a:outerShdw>
                </a:effectLst>
                <a:latin typeface="Gill Sans MT" panose="020B0502020104020203" pitchFamily="34" charset="0"/>
                <a:cs typeface="Arial"/>
              </a:rPr>
              <a:t>700+ Programs at 400+ High Schools</a:t>
            </a:r>
          </a:p>
        </p:txBody>
      </p:sp>
      <p:sp>
        <p:nvSpPr>
          <p:cNvPr id="50" name="Rounded Rectangle 62"/>
          <p:cNvSpPr/>
          <p:nvPr/>
        </p:nvSpPr>
        <p:spPr>
          <a:xfrm>
            <a:off x="6711043" y="2157912"/>
            <a:ext cx="4792436" cy="653796"/>
          </a:xfrm>
          <a:prstGeom prst="roundRect">
            <a:avLst/>
          </a:prstGeom>
          <a:solidFill>
            <a:srgbClr val="0070C0"/>
          </a:solidFill>
          <a:effectLst>
            <a:outerShdw blurRad="63500" sx="102000" sy="102000" algn="ctr" rotWithShape="0">
              <a:prstClr val="black">
                <a:alpha val="40000"/>
              </a:prstClr>
            </a:outerShdw>
          </a:effectLst>
        </p:spPr>
        <p:txBody>
          <a:bodyPr wrap="square" rtlCol="0">
            <a:spAutoFit/>
          </a:bodyPr>
          <a:lstStyle/>
          <a:p>
            <a:pPr algn="ctr" defTabSz="889000">
              <a:lnSpc>
                <a:spcPct val="90000"/>
              </a:lnSpc>
              <a:spcAft>
                <a:spcPct val="35000"/>
              </a:spcAft>
              <a:tabLst>
                <a:tab pos="290513" algn="ctr"/>
                <a:tab pos="3033713" algn="ctr"/>
              </a:tabLst>
            </a:pPr>
            <a:r>
              <a:rPr lang="en-US" b="1" dirty="0">
                <a:solidFill>
                  <a:schemeClr val="bg1"/>
                </a:solidFill>
                <a:effectLst>
                  <a:outerShdw blurRad="38100" dist="38100" dir="2700000" algn="tl">
                    <a:srgbClr val="000000">
                      <a:alpha val="43137"/>
                    </a:srgbClr>
                  </a:outerShdw>
                </a:effectLst>
                <a:latin typeface="Gill Sans MT" panose="020B0502020104020203" pitchFamily="34" charset="0"/>
                <a:cs typeface="Arial"/>
              </a:rPr>
              <a:t>Specialized High Schools</a:t>
            </a:r>
            <a:br>
              <a:rPr lang="en-US" b="1" dirty="0">
                <a:solidFill>
                  <a:schemeClr val="bg1"/>
                </a:solidFill>
                <a:effectLst>
                  <a:outerShdw blurRad="38100" dist="38100" dir="2700000" algn="tl">
                    <a:srgbClr val="000000">
                      <a:alpha val="43137"/>
                    </a:srgbClr>
                  </a:outerShdw>
                </a:effectLst>
                <a:latin typeface="Gill Sans MT" panose="020B0502020104020203" pitchFamily="34" charset="0"/>
                <a:cs typeface="Arial"/>
              </a:rPr>
            </a:br>
            <a:r>
              <a:rPr lang="en-US" sz="1600" dirty="0">
                <a:solidFill>
                  <a:schemeClr val="bg1"/>
                </a:solidFill>
                <a:effectLst>
                  <a:outerShdw blurRad="38100" dist="38100" dir="2700000" algn="tl">
                    <a:srgbClr val="000000">
                      <a:alpha val="43137"/>
                    </a:srgbClr>
                  </a:outerShdw>
                </a:effectLst>
                <a:latin typeface="Gill Sans MT" panose="020B0502020104020203" pitchFamily="34" charset="0"/>
                <a:cs typeface="Arial"/>
              </a:rPr>
              <a:t>8 Testing Schools</a:t>
            </a:r>
            <a:r>
              <a:rPr lang="en-US" b="1" dirty="0">
                <a:solidFill>
                  <a:schemeClr val="bg1"/>
                </a:solidFill>
                <a:effectLst>
                  <a:outerShdw blurRad="38100" dist="38100" dir="2700000" algn="tl">
                    <a:srgbClr val="000000">
                      <a:alpha val="43137"/>
                    </a:srgbClr>
                  </a:outerShdw>
                </a:effectLst>
                <a:latin typeface="Gill Sans MT" panose="020B0502020104020203" pitchFamily="34" charset="0"/>
                <a:cs typeface="Arial"/>
              </a:rPr>
              <a:t>	</a:t>
            </a:r>
            <a:r>
              <a:rPr lang="en-US" sz="1600" dirty="0">
                <a:solidFill>
                  <a:schemeClr val="bg1"/>
                </a:solidFill>
                <a:effectLst>
                  <a:outerShdw blurRad="38100" dist="38100" dir="2700000" algn="tl">
                    <a:srgbClr val="000000">
                      <a:alpha val="43137"/>
                    </a:srgbClr>
                  </a:outerShdw>
                </a:effectLst>
                <a:latin typeface="Gill Sans MT" panose="020B0502020104020203" pitchFamily="34" charset="0"/>
                <a:cs typeface="Arial"/>
              </a:rPr>
              <a:t>LaGuardia HS</a:t>
            </a:r>
            <a:endParaRPr lang="en-US" sz="1600" dirty="0">
              <a:solidFill>
                <a:schemeClr val="bg1"/>
              </a:solidFill>
              <a:latin typeface="Gill Sans MT" panose="020B0502020104020203" pitchFamily="34" charset="0"/>
              <a:cs typeface="Arial"/>
            </a:endParaRPr>
          </a:p>
        </p:txBody>
      </p:sp>
      <p:sp>
        <p:nvSpPr>
          <p:cNvPr id="26" name="TextBox 25"/>
          <p:cNvSpPr txBox="1"/>
          <p:nvPr/>
        </p:nvSpPr>
        <p:spPr>
          <a:xfrm>
            <a:off x="9222856" y="3970679"/>
            <a:ext cx="2207150" cy="730697"/>
          </a:xfrm>
          <a:prstGeom prst="rect">
            <a:avLst/>
          </a:prstGeom>
          <a:solidFill>
            <a:srgbClr val="199CFF"/>
          </a:solidFill>
          <a:effectLst>
            <a:outerShdw blurRad="50800" dist="38100" dir="2700000" algn="tl" rotWithShape="0">
              <a:prstClr val="black">
                <a:alpha val="40000"/>
              </a:prstClr>
            </a:outerShdw>
          </a:effectLst>
        </p:spPr>
        <p:txBody>
          <a:bodyPr wrap="square" rtlCol="0" anchor="ctr" anchorCtr="0">
            <a:noAutofit/>
          </a:bodyPr>
          <a:lstStyle>
            <a:defPPr>
              <a:defRPr lang="en-US"/>
            </a:defPPr>
            <a:lvl1pPr algn="ctr" defTabSz="889000" fontAlgn="auto">
              <a:lnSpc>
                <a:spcPct val="90000"/>
              </a:lnSpc>
              <a:spcAft>
                <a:spcPct val="35000"/>
              </a:spcAft>
              <a:defRPr>
                <a:solidFill>
                  <a:prstClr val="black"/>
                </a:solidFill>
                <a:latin typeface="Gill Sans MT" panose="020B0502020104020203" pitchFamily="34" charset="0"/>
                <a:cs typeface="Arial"/>
              </a:defRPr>
            </a:lvl1pPr>
          </a:lstStyle>
          <a:p>
            <a:r>
              <a:rPr lang="en-US" dirty="0">
                <a:solidFill>
                  <a:schemeClr val="bg1"/>
                </a:solidFill>
              </a:rPr>
              <a:t>Audition</a:t>
            </a:r>
          </a:p>
        </p:txBody>
      </p:sp>
      <p:sp>
        <p:nvSpPr>
          <p:cNvPr id="30" name="TextBox 29"/>
          <p:cNvSpPr txBox="1"/>
          <p:nvPr/>
        </p:nvSpPr>
        <p:spPr>
          <a:xfrm>
            <a:off x="6830758" y="3970680"/>
            <a:ext cx="2077714" cy="730696"/>
          </a:xfrm>
          <a:prstGeom prst="rect">
            <a:avLst/>
          </a:prstGeom>
          <a:solidFill>
            <a:srgbClr val="199CFF"/>
          </a:solidFill>
          <a:effectLst>
            <a:outerShdw blurRad="50800" dist="38100" dir="2700000" algn="tl" rotWithShape="0">
              <a:prstClr val="black">
                <a:alpha val="40000"/>
              </a:prstClr>
            </a:outerShdw>
          </a:effectLst>
        </p:spPr>
        <p:txBody>
          <a:bodyPr wrap="square" rtlCol="0" anchor="ctr" anchorCtr="0">
            <a:noAutofit/>
          </a:bodyPr>
          <a:lstStyle>
            <a:defPPr>
              <a:defRPr lang="en-US"/>
            </a:defPPr>
            <a:lvl1pPr algn="ctr" defTabSz="889000" fontAlgn="auto">
              <a:lnSpc>
                <a:spcPct val="90000"/>
              </a:lnSpc>
              <a:spcAft>
                <a:spcPct val="35000"/>
              </a:spcAft>
              <a:defRPr>
                <a:solidFill>
                  <a:prstClr val="black"/>
                </a:solidFill>
                <a:latin typeface="Gill Sans MT" panose="020B0502020104020203" pitchFamily="34" charset="0"/>
                <a:cs typeface="Arial"/>
              </a:defRPr>
            </a:lvl1pPr>
          </a:lstStyle>
          <a:p>
            <a:r>
              <a:rPr lang="en-US" dirty="0">
                <a:solidFill>
                  <a:schemeClr val="bg1"/>
                </a:solidFill>
              </a:rPr>
              <a:t>Take SHSAT</a:t>
            </a:r>
          </a:p>
        </p:txBody>
      </p:sp>
      <p:sp>
        <p:nvSpPr>
          <p:cNvPr id="66" name="Rectangle: Top Corners Rounded 65"/>
          <p:cNvSpPr/>
          <p:nvPr/>
        </p:nvSpPr>
        <p:spPr>
          <a:xfrm rot="16200000">
            <a:off x="492161" y="2984930"/>
            <a:ext cx="853052" cy="650926"/>
          </a:xfrm>
          <a:prstGeom prst="round2SameRect">
            <a:avLst/>
          </a:prstGeom>
          <a:solidFill>
            <a:schemeClr val="tx1">
              <a:lumMod val="65000"/>
              <a:lumOff val="35000"/>
            </a:schemeClr>
          </a:solidFill>
        </p:spPr>
        <p:txBody>
          <a:bodyPr wrap="square">
            <a:noAutofit/>
          </a:bodyPr>
          <a:lstStyle/>
          <a:p>
            <a:pPr algn="ctr"/>
            <a:r>
              <a:rPr lang="en-US" sz="1400" b="1" kern="1000" spc="50" dirty="0">
                <a:solidFill>
                  <a:prstClr val="white"/>
                </a:solidFill>
                <a:latin typeface="Gill Sans MT" panose="020B0502020104020203" pitchFamily="34" charset="0"/>
                <a:cs typeface="Arial"/>
              </a:rPr>
              <a:t>Early Fall</a:t>
            </a:r>
          </a:p>
        </p:txBody>
      </p:sp>
      <p:sp>
        <p:nvSpPr>
          <p:cNvPr id="67" name="Rectangle: Top Corners Rounded 66"/>
          <p:cNvSpPr/>
          <p:nvPr/>
        </p:nvSpPr>
        <p:spPr>
          <a:xfrm rot="16200000">
            <a:off x="466061" y="3998238"/>
            <a:ext cx="884525" cy="650926"/>
          </a:xfrm>
          <a:prstGeom prst="round2SameRect">
            <a:avLst/>
          </a:prstGeom>
          <a:solidFill>
            <a:schemeClr val="tx1">
              <a:lumMod val="65000"/>
              <a:lumOff val="35000"/>
            </a:schemeClr>
          </a:solidFill>
        </p:spPr>
        <p:txBody>
          <a:bodyPr wrap="square">
            <a:noAutofit/>
          </a:bodyPr>
          <a:lstStyle/>
          <a:p>
            <a:pPr algn="ctr"/>
            <a:r>
              <a:rPr lang="en-US" sz="1400" b="1" kern="1000" spc="50" dirty="0">
                <a:solidFill>
                  <a:prstClr val="white"/>
                </a:solidFill>
                <a:latin typeface="Gill Sans MT" panose="020B0502020104020203" pitchFamily="34" charset="0"/>
                <a:cs typeface="Arial"/>
              </a:rPr>
              <a:t>Late Fall</a:t>
            </a:r>
          </a:p>
        </p:txBody>
      </p:sp>
      <p:sp>
        <p:nvSpPr>
          <p:cNvPr id="68" name="Rectangle: Top Corners Rounded 67"/>
          <p:cNvSpPr/>
          <p:nvPr/>
        </p:nvSpPr>
        <p:spPr>
          <a:xfrm rot="16200000">
            <a:off x="479778" y="5149733"/>
            <a:ext cx="857092" cy="650926"/>
          </a:xfrm>
          <a:prstGeom prst="round2SameRect">
            <a:avLst/>
          </a:prstGeom>
          <a:solidFill>
            <a:schemeClr val="tx1">
              <a:lumMod val="65000"/>
              <a:lumOff val="35000"/>
            </a:schemeClr>
          </a:solidFill>
        </p:spPr>
        <p:txBody>
          <a:bodyPr wrap="square" anchor="ctr" anchorCtr="0">
            <a:noAutofit/>
          </a:bodyPr>
          <a:lstStyle/>
          <a:p>
            <a:pPr algn="ctr"/>
            <a:r>
              <a:rPr lang="en-US" sz="1400" b="1" kern="1000" spc="50" dirty="0">
                <a:solidFill>
                  <a:prstClr val="white"/>
                </a:solidFill>
                <a:latin typeface="Gill Sans MT" panose="020B0502020104020203" pitchFamily="34" charset="0"/>
                <a:cs typeface="Arial"/>
              </a:rPr>
              <a:t>March</a:t>
            </a:r>
          </a:p>
        </p:txBody>
      </p:sp>
      <p:sp>
        <p:nvSpPr>
          <p:cNvPr id="77" name="Rectangle: Rounded Corners 76"/>
          <p:cNvSpPr/>
          <p:nvPr/>
        </p:nvSpPr>
        <p:spPr>
          <a:xfrm>
            <a:off x="5260112" y="1277061"/>
            <a:ext cx="1995864" cy="783193"/>
          </a:xfrm>
          <a:prstGeom prst="roundRect">
            <a:avLst/>
          </a:prstGeom>
          <a:solidFill>
            <a:schemeClr val="tx1">
              <a:lumMod val="65000"/>
              <a:lumOff val="35000"/>
            </a:schemeClr>
          </a:solidFill>
          <a:effectLst>
            <a:outerShdw blurRad="50800" dist="38100" dir="2700000" algn="tl" rotWithShape="0">
              <a:prstClr val="black">
                <a:alpha val="40000"/>
              </a:prstClr>
            </a:outerShdw>
          </a:effectLst>
        </p:spPr>
        <p:txBody>
          <a:bodyPr wrap="square" rtlCol="0">
            <a:spAutoFit/>
          </a:bodyPr>
          <a:lstStyle/>
          <a:p>
            <a:pPr algn="ctr"/>
            <a:r>
              <a:rPr lang="en-US" sz="2000" b="1" dirty="0">
                <a:solidFill>
                  <a:prstClr val="white"/>
                </a:solidFill>
                <a:latin typeface="Gill Sans MT" panose="020B0502020104020203" pitchFamily="34" charset="0"/>
              </a:rPr>
              <a:t>Two paths </a:t>
            </a:r>
            <a:br>
              <a:rPr lang="en-US" sz="2000" b="1" dirty="0">
                <a:solidFill>
                  <a:prstClr val="white"/>
                </a:solidFill>
                <a:latin typeface="Gill Sans MT" panose="020B0502020104020203" pitchFamily="34" charset="0"/>
              </a:rPr>
            </a:br>
            <a:r>
              <a:rPr lang="en-US" sz="2000" b="1" dirty="0">
                <a:solidFill>
                  <a:prstClr val="white"/>
                </a:solidFill>
                <a:latin typeface="Gill Sans MT" panose="020B0502020104020203" pitchFamily="34" charset="0"/>
              </a:rPr>
              <a:t>for students</a:t>
            </a:r>
          </a:p>
        </p:txBody>
      </p:sp>
      <p:sp>
        <p:nvSpPr>
          <p:cNvPr id="42" name="Rounded Rectangle 64"/>
          <p:cNvSpPr/>
          <p:nvPr/>
        </p:nvSpPr>
        <p:spPr>
          <a:xfrm>
            <a:off x="8977877" y="2544031"/>
            <a:ext cx="228651" cy="3398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1F02EB2E-5A0D-4771-A8D5-AEF7204D0608}" type="slidenum">
              <a:rPr lang="en-US" smtClean="0"/>
              <a:t>8</a:t>
            </a:fld>
            <a:endParaRPr lang="en-US"/>
          </a:p>
        </p:txBody>
      </p:sp>
    </p:spTree>
    <p:extLst>
      <p:ext uri="{BB962C8B-B14F-4D97-AF65-F5344CB8AC3E}">
        <p14:creationId xmlns:p14="http://schemas.microsoft.com/office/powerpoint/2010/main" val="811785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3324060792"/>
              </p:ext>
            </p:extLst>
          </p:nvPr>
        </p:nvGraphicFramePr>
        <p:xfrm>
          <a:off x="0" y="1170608"/>
          <a:ext cx="12192000" cy="4904262"/>
        </p:xfrm>
        <a:graphic>
          <a:graphicData uri="http://schemas.openxmlformats.org/drawingml/2006/table">
            <a:tbl>
              <a:tblPr firstRow="1" bandRow="1">
                <a:tableStyleId>{5C22544A-7EE6-4342-B048-85BDC9FD1C3A}</a:tableStyleId>
              </a:tblPr>
              <a:tblGrid>
                <a:gridCol w="3321587">
                  <a:extLst>
                    <a:ext uri="{9D8B030D-6E8A-4147-A177-3AD203B41FA5}">
                      <a16:colId xmlns:a16="http://schemas.microsoft.com/office/drawing/2014/main" val="20000"/>
                    </a:ext>
                  </a:extLst>
                </a:gridCol>
                <a:gridCol w="8870413">
                  <a:extLst>
                    <a:ext uri="{9D8B030D-6E8A-4147-A177-3AD203B41FA5}">
                      <a16:colId xmlns:a16="http://schemas.microsoft.com/office/drawing/2014/main" val="20001"/>
                    </a:ext>
                  </a:extLst>
                </a:gridCol>
              </a:tblGrid>
              <a:tr h="630206">
                <a:tc gridSpan="2">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a:solidFill>
                            <a:schemeClr val="bg1"/>
                          </a:solidFill>
                          <a:latin typeface="Gill Sans MT" panose="020B0502020104020203" pitchFamily="34" charset="0"/>
                          <a:cs typeface="Arial" panose="020B0604020202020204" pitchFamily="34" charset="0"/>
                        </a:rPr>
                        <a:t>There are eight testing SHS — apply by taking the Specialized High Schools Admissions Test (SHSAT).</a:t>
                      </a:r>
                    </a:p>
                  </a:txBody>
                  <a:tcPr anchor="ctr">
                    <a:solidFill>
                      <a:srgbClr val="595959"/>
                    </a:solidFill>
                  </a:tcPr>
                </a:tc>
                <a:tc hMerge="1">
                  <a:txBody>
                    <a:bodyPr/>
                    <a:lstStyle/>
                    <a:p>
                      <a:endParaRPr lang="en-US"/>
                    </a:p>
                  </a:txBody>
                  <a:tcPr>
                    <a:solidFill>
                      <a:schemeClr val="accent1">
                        <a:lumMod val="75000"/>
                      </a:schemeClr>
                    </a:solidFill>
                  </a:tcPr>
                </a:tc>
                <a:extLst>
                  <a:ext uri="{0D108BD9-81ED-4DB2-BD59-A6C34878D82A}">
                    <a16:rowId xmlns:a16="http://schemas.microsoft.com/office/drawing/2014/main" val="10000"/>
                  </a:ext>
                </a:extLst>
              </a:tr>
              <a:tr h="657312">
                <a:tc>
                  <a:txBody>
                    <a:bodyPr/>
                    <a:lstStyle/>
                    <a:p>
                      <a:pPr algn="r"/>
                      <a:r>
                        <a:rPr lang="en-US" b="1" i="0">
                          <a:latin typeface="Gill Sans SemiBold" charset="0"/>
                          <a:ea typeface="Gill Sans SemiBold" charset="0"/>
                          <a:cs typeface="Gill Sans SemiBold" charset="0"/>
                        </a:rPr>
                        <a:t>Bronx</a:t>
                      </a:r>
                    </a:p>
                  </a:txBody>
                  <a:tcPr anchor="ctr">
                    <a:lnB w="12700" cap="flat" cmpd="sng" algn="ctr">
                      <a:solidFill>
                        <a:schemeClr val="tx1"/>
                      </a:solidFill>
                      <a:prstDash val="sysDot"/>
                      <a:round/>
                      <a:headEnd type="none" w="med" len="med"/>
                      <a:tailEnd type="none" w="med" len="med"/>
                    </a:lnB>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charset="2"/>
                        <a:buChar char="§"/>
                        <a:tabLst/>
                        <a:defRPr/>
                      </a:pPr>
                      <a:r>
                        <a:rPr lang="en-US" sz="1800">
                          <a:latin typeface="Gill Sans" charset="0"/>
                          <a:ea typeface="Gill Sans" charset="0"/>
                          <a:cs typeface="Gill Sans" charset="0"/>
                        </a:rPr>
                        <a:t>The Bronx High School of Science</a:t>
                      </a:r>
                    </a:p>
                    <a:p>
                      <a:pPr marL="285750" marR="0" indent="-285750" algn="l" defTabSz="914400" rtl="0" eaLnBrk="1" fontAlgn="auto" latinLnBrk="0" hangingPunct="1">
                        <a:lnSpc>
                          <a:spcPct val="100000"/>
                        </a:lnSpc>
                        <a:spcBef>
                          <a:spcPts val="0"/>
                        </a:spcBef>
                        <a:spcAft>
                          <a:spcPts val="0"/>
                        </a:spcAft>
                        <a:buClrTx/>
                        <a:buSzTx/>
                        <a:buFont typeface="Wingdings" charset="2"/>
                        <a:buChar char="§"/>
                        <a:tabLst/>
                        <a:defRPr/>
                      </a:pPr>
                      <a:r>
                        <a:rPr lang="en-US" sz="1800">
                          <a:latin typeface="Gill Sans" charset="0"/>
                          <a:ea typeface="Gill Sans" charset="0"/>
                          <a:cs typeface="Gill Sans" charset="0"/>
                        </a:rPr>
                        <a:t>High School of American Studies at Lehman College</a:t>
                      </a:r>
                    </a:p>
                  </a:txBody>
                  <a:tcPr anchor="ctr">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r h="657312">
                <a:tc>
                  <a:txBody>
                    <a:bodyPr/>
                    <a:lstStyle/>
                    <a:p>
                      <a:pPr algn="r"/>
                      <a:r>
                        <a:rPr lang="en-US" b="1" i="0">
                          <a:latin typeface="Gill Sans SemiBold" charset="0"/>
                          <a:ea typeface="Gill Sans SemiBold" charset="0"/>
                          <a:cs typeface="Gill Sans SemiBold" charset="0"/>
                        </a:rPr>
                        <a:t>Brooklyn</a:t>
                      </a: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charset="2"/>
                        <a:buChar char="§"/>
                        <a:tabLst/>
                        <a:defRPr/>
                      </a:pPr>
                      <a:r>
                        <a:rPr lang="en-US" sz="1800">
                          <a:latin typeface="Gill Sans" charset="0"/>
                          <a:ea typeface="Gill Sans" charset="0"/>
                          <a:cs typeface="Gill Sans" charset="0"/>
                        </a:rPr>
                        <a:t>The Brooklyn Latin School</a:t>
                      </a:r>
                    </a:p>
                    <a:p>
                      <a:pPr marL="285750" marR="0" indent="-285750" algn="l" defTabSz="914400" rtl="0" eaLnBrk="1" fontAlgn="auto" latinLnBrk="0" hangingPunct="1">
                        <a:lnSpc>
                          <a:spcPct val="100000"/>
                        </a:lnSpc>
                        <a:spcBef>
                          <a:spcPts val="0"/>
                        </a:spcBef>
                        <a:spcAft>
                          <a:spcPts val="0"/>
                        </a:spcAft>
                        <a:buClrTx/>
                        <a:buSzTx/>
                        <a:buFont typeface="Wingdings" charset="2"/>
                        <a:buChar char="§"/>
                        <a:tabLst/>
                        <a:defRPr/>
                      </a:pPr>
                      <a:r>
                        <a:rPr lang="en-US" sz="1800">
                          <a:latin typeface="Gill Sans" charset="0"/>
                          <a:ea typeface="Gill Sans" charset="0"/>
                          <a:cs typeface="Gill Sans" charset="0"/>
                        </a:rPr>
                        <a:t>Brooklyn Technical High School</a:t>
                      </a: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0002"/>
                  </a:ext>
                </a:extLst>
              </a:tr>
              <a:tr h="710119">
                <a:tc>
                  <a:txBody>
                    <a:bodyPr/>
                    <a:lstStyle/>
                    <a:p>
                      <a:pPr algn="r"/>
                      <a:r>
                        <a:rPr lang="en-US" b="1" i="0">
                          <a:latin typeface="Gill Sans SemiBold" charset="0"/>
                          <a:ea typeface="Gill Sans SemiBold" charset="0"/>
                          <a:cs typeface="Gill Sans SemiBold" charset="0"/>
                        </a:rPr>
                        <a:t>Manhattan</a:t>
                      </a: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charset="2"/>
                        <a:buChar char="§"/>
                        <a:tabLst/>
                        <a:defRPr/>
                      </a:pPr>
                      <a:r>
                        <a:rPr lang="en-US" sz="1800">
                          <a:latin typeface="Gill Sans" charset="0"/>
                          <a:ea typeface="Gill Sans" charset="0"/>
                          <a:cs typeface="Gill Sans" charset="0"/>
                        </a:rPr>
                        <a:t>Stuyvesant High School</a:t>
                      </a:r>
                    </a:p>
                    <a:p>
                      <a:pPr marL="285750" marR="0" indent="-285750" algn="l" defTabSz="914400" rtl="0" eaLnBrk="1" fontAlgn="auto" latinLnBrk="0" hangingPunct="1">
                        <a:lnSpc>
                          <a:spcPct val="100000"/>
                        </a:lnSpc>
                        <a:spcBef>
                          <a:spcPts val="0"/>
                        </a:spcBef>
                        <a:spcAft>
                          <a:spcPts val="0"/>
                        </a:spcAft>
                        <a:buClrTx/>
                        <a:buSzTx/>
                        <a:buFont typeface="Wingdings" charset="2"/>
                        <a:buChar char="§"/>
                        <a:tabLst/>
                        <a:defRPr/>
                      </a:pPr>
                      <a:r>
                        <a:rPr lang="en-US" sz="1800">
                          <a:latin typeface="Gill Sans" charset="0"/>
                          <a:ea typeface="Gill Sans" charset="0"/>
                          <a:cs typeface="Gill Sans" charset="0"/>
                        </a:rPr>
                        <a:t>High School for Mathematics, Science and Engineering at the City College of NY</a:t>
                      </a: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0003"/>
                  </a:ext>
                </a:extLst>
              </a:tr>
              <a:tr h="37560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1" i="0">
                          <a:latin typeface="Gill Sans SemiBold" charset="0"/>
                          <a:ea typeface="Gill Sans SemiBold" charset="0"/>
                          <a:cs typeface="Gill Sans SemiBold" charset="0"/>
                        </a:rPr>
                        <a:t>Queens</a:t>
                      </a: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charset="2"/>
                        <a:buChar char="§"/>
                        <a:tabLst/>
                        <a:defRPr/>
                      </a:pPr>
                      <a:r>
                        <a:rPr lang="en-US" sz="1800">
                          <a:latin typeface="Gill Sans" charset="0"/>
                          <a:ea typeface="Gill Sans" charset="0"/>
                          <a:cs typeface="Gill Sans" charset="0"/>
                        </a:rPr>
                        <a:t>Queens High School for the Sciences at York College</a:t>
                      </a: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0004"/>
                  </a:ext>
                </a:extLst>
              </a:tr>
              <a:tr h="45940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1" i="0">
                          <a:latin typeface="Gill Sans SemiBold" charset="0"/>
                          <a:ea typeface="Gill Sans SemiBold" charset="0"/>
                          <a:cs typeface="Gill Sans SemiBold" charset="0"/>
                        </a:rPr>
                        <a:t>Staten Island</a:t>
                      </a:r>
                    </a:p>
                  </a:txBody>
                  <a:tcPr anchor="ctr">
                    <a:lnT w="12700" cap="flat" cmpd="sng" algn="ctr">
                      <a:solidFill>
                        <a:schemeClr val="tx1"/>
                      </a:solidFill>
                      <a:prstDash val="sysDot"/>
                      <a:round/>
                      <a:headEnd type="none" w="med" len="med"/>
                      <a:tailEnd type="none" w="med" len="med"/>
                    </a:lnT>
                    <a:lnB w="3175" cap="flat" cmpd="sng" algn="ctr">
                      <a:solidFill>
                        <a:schemeClr val="tx1">
                          <a:lumMod val="65000"/>
                          <a:lumOff val="35000"/>
                        </a:schemeClr>
                      </a:solidFill>
                      <a:prstDash val="dot"/>
                      <a:round/>
                      <a:headEnd type="none" w="med" len="med"/>
                      <a:tailEnd type="none" w="med" len="med"/>
                    </a:lnB>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charset="2"/>
                        <a:buChar char="§"/>
                        <a:tabLst/>
                        <a:defRPr/>
                      </a:pPr>
                      <a:r>
                        <a:rPr lang="en-US" sz="1800">
                          <a:latin typeface="Gill Sans" charset="0"/>
                          <a:ea typeface="Gill Sans" charset="0"/>
                          <a:cs typeface="Gill Sans" charset="0"/>
                        </a:rPr>
                        <a:t>Staten Island Technical High School</a:t>
                      </a:r>
                    </a:p>
                  </a:txBody>
                  <a:tcPr anchor="ctr">
                    <a:lnT w="12700" cap="flat" cmpd="sng" algn="ctr">
                      <a:solidFill>
                        <a:schemeClr val="tx1"/>
                      </a:solidFill>
                      <a:prstDash val="sysDot"/>
                      <a:round/>
                      <a:headEnd type="none" w="med" len="med"/>
                      <a:tailEnd type="none" w="med" len="med"/>
                    </a:lnT>
                    <a:lnB w="3175" cap="flat" cmpd="sng" algn="ctr">
                      <a:solidFill>
                        <a:schemeClr val="tx1">
                          <a:lumMod val="65000"/>
                          <a:lumOff val="35000"/>
                        </a:schemeClr>
                      </a:solidFill>
                      <a:prstDash val="dot"/>
                      <a:round/>
                      <a:headEnd type="none" w="med" len="med"/>
                      <a:tailEnd type="none" w="med" len="med"/>
                    </a:lnB>
                    <a:solidFill>
                      <a:schemeClr val="bg1"/>
                    </a:solidFill>
                  </a:tcPr>
                </a:tc>
                <a:extLst>
                  <a:ext uri="{0D108BD9-81ED-4DB2-BD59-A6C34878D82A}">
                    <a16:rowId xmlns:a16="http://schemas.microsoft.com/office/drawing/2014/main" val="10005"/>
                  </a:ext>
                </a:extLst>
              </a:tr>
              <a:tr h="774224">
                <a:tc gridSpan="2">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b="1">
                          <a:solidFill>
                            <a:schemeClr val="bg1"/>
                          </a:solidFill>
                          <a:latin typeface="Gill Sans MT" panose="020B0502020104020203" pitchFamily="34" charset="0"/>
                          <a:cs typeface="Arial" panose="020B0604020202020204" pitchFamily="34" charset="0"/>
                        </a:rPr>
                        <a:t>There is</a:t>
                      </a:r>
                      <a:r>
                        <a:rPr lang="en-US" sz="1800" b="1" baseline="0">
                          <a:solidFill>
                            <a:schemeClr val="bg1"/>
                          </a:solidFill>
                          <a:latin typeface="Gill Sans MT" panose="020B0502020104020203" pitchFamily="34" charset="0"/>
                          <a:cs typeface="Arial" panose="020B0604020202020204" pitchFamily="34" charset="0"/>
                        </a:rPr>
                        <a:t> one audition SHS </a:t>
                      </a:r>
                      <a:r>
                        <a:rPr lang="en-US" sz="1800" b="1">
                          <a:solidFill>
                            <a:schemeClr val="bg1"/>
                          </a:solidFill>
                          <a:latin typeface="Gill Sans MT" panose="020B0502020104020203" pitchFamily="34" charset="0"/>
                          <a:cs typeface="Arial" panose="020B0604020202020204" pitchFamily="34" charset="0"/>
                        </a:rPr>
                        <a:t>— apply to</a:t>
                      </a:r>
                      <a:r>
                        <a:rPr lang="en-US" sz="1800" b="1" baseline="0">
                          <a:solidFill>
                            <a:schemeClr val="bg1"/>
                          </a:solidFill>
                          <a:latin typeface="Gill Sans MT" panose="020B0502020104020203" pitchFamily="34" charset="0"/>
                          <a:cs typeface="Arial" panose="020B0604020202020204" pitchFamily="34" charset="0"/>
                        </a:rPr>
                        <a:t> dance, instrumental music, fine arts, drama, technical theater,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b="1" baseline="0">
                          <a:solidFill>
                            <a:schemeClr val="bg1"/>
                          </a:solidFill>
                          <a:latin typeface="Gill Sans MT" panose="020B0502020104020203" pitchFamily="34" charset="0"/>
                          <a:cs typeface="Arial" panose="020B0604020202020204" pitchFamily="34" charset="0"/>
                        </a:rPr>
                        <a:t>or vocal music by auditioning or submitting a portfolio. </a:t>
                      </a:r>
                      <a:r>
                        <a:rPr lang="en-US" sz="1800"/>
                        <a:t> </a:t>
                      </a:r>
                    </a:p>
                  </a:txBody>
                  <a:tcPr anchor="ctr">
                    <a:lnT w="3175" cap="flat" cmpd="sng" algn="ctr">
                      <a:solidFill>
                        <a:schemeClr val="tx1">
                          <a:lumMod val="65000"/>
                          <a:lumOff val="35000"/>
                        </a:schemeClr>
                      </a:solidFill>
                      <a:prstDash val="dot"/>
                      <a:round/>
                      <a:headEnd type="none" w="med" len="med"/>
                      <a:tailEnd type="none" w="med" len="med"/>
                    </a:lnT>
                    <a:lnB w="3175" cap="flat" cmpd="sng" algn="ctr">
                      <a:solidFill>
                        <a:schemeClr val="tx1">
                          <a:lumMod val="65000"/>
                          <a:lumOff val="35000"/>
                        </a:schemeClr>
                      </a:solidFill>
                      <a:prstDash val="dot"/>
                      <a:round/>
                      <a:headEnd type="none" w="med" len="med"/>
                      <a:tailEnd type="none" w="med" len="med"/>
                    </a:lnB>
                    <a:solidFill>
                      <a:srgbClr val="595959"/>
                    </a:solidFill>
                  </a:tcPr>
                </a:tc>
                <a:tc hMerge="1">
                  <a:txBody>
                    <a:bodyPr/>
                    <a:lstStyle/>
                    <a:p>
                      <a:pPr marL="285750" marR="0" indent="-285750" algn="l" defTabSz="914400" rtl="0" eaLnBrk="1" fontAlgn="auto" latinLnBrk="0" hangingPunct="1">
                        <a:lnSpc>
                          <a:spcPct val="100000"/>
                        </a:lnSpc>
                        <a:spcBef>
                          <a:spcPts val="0"/>
                        </a:spcBef>
                        <a:spcAft>
                          <a:spcPts val="0"/>
                        </a:spcAft>
                        <a:buClrTx/>
                        <a:buSzTx/>
                        <a:buFont typeface="Wingdings" charset="2"/>
                        <a:buChar char="§"/>
                        <a:tabLst/>
                        <a:defRPr/>
                      </a:pPr>
                      <a:endParaRPr lang="en-US" sz="1800">
                        <a:latin typeface="Gill Sans MT" panose="020B0502020104020203" pitchFamily="34" charset="0"/>
                        <a:cs typeface="Arial" panose="020B0604020202020204" pitchFamily="34" charset="0"/>
                      </a:endParaRPr>
                    </a:p>
                  </a:txBody>
                  <a:tcPr anchor="ctr">
                    <a:lnT w="3175" cap="flat" cmpd="sng" algn="ctr">
                      <a:solidFill>
                        <a:schemeClr val="tx1">
                          <a:lumMod val="65000"/>
                          <a:lumOff val="35000"/>
                        </a:schemeClr>
                      </a:solidFill>
                      <a:prstDash val="dot"/>
                      <a:round/>
                      <a:headEnd type="none" w="med" len="med"/>
                      <a:tailEnd type="none" w="med" len="med"/>
                    </a:lnT>
                    <a:lnB w="3175" cap="flat" cmpd="sng" algn="ctr">
                      <a:solidFill>
                        <a:schemeClr val="tx1">
                          <a:lumMod val="65000"/>
                          <a:lumOff val="35000"/>
                        </a:schemeClr>
                      </a:solidFill>
                      <a:prstDash val="dot"/>
                      <a:round/>
                      <a:headEnd type="none" w="med" len="med"/>
                      <a:tailEnd type="none" w="med" len="med"/>
                    </a:lnB>
                    <a:solidFill>
                      <a:schemeClr val="bg1"/>
                    </a:solidFill>
                  </a:tcPr>
                </a:tc>
                <a:extLst>
                  <a:ext uri="{0D108BD9-81ED-4DB2-BD59-A6C34878D82A}">
                    <a16:rowId xmlns:a16="http://schemas.microsoft.com/office/drawing/2014/main" val="10006"/>
                  </a:ext>
                </a:extLst>
              </a:tr>
              <a:tr h="45940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1" i="0">
                          <a:latin typeface="Gill Sans SemiBold" charset="0"/>
                          <a:ea typeface="Gill Sans SemiBold" charset="0"/>
                          <a:cs typeface="Gill Sans SemiBold" charset="0"/>
                        </a:rPr>
                        <a:t>Manhattan</a:t>
                      </a:r>
                    </a:p>
                  </a:txBody>
                  <a:tcPr anchor="ctr">
                    <a:lnT w="3175" cap="flat" cmpd="sng" algn="ctr">
                      <a:solidFill>
                        <a:schemeClr val="tx1">
                          <a:lumMod val="65000"/>
                          <a:lumOff val="35000"/>
                        </a:schemeClr>
                      </a:solidFill>
                      <a:prstDash val="dot"/>
                      <a:round/>
                      <a:headEnd type="none" w="med" len="med"/>
                      <a:tailEnd type="none" w="med" len="med"/>
                    </a:lnT>
                    <a:lnB w="3175" cap="flat" cmpd="sng" algn="ctr">
                      <a:solidFill>
                        <a:schemeClr val="tx1">
                          <a:lumMod val="65000"/>
                          <a:lumOff val="35000"/>
                        </a:schemeClr>
                      </a:solidFill>
                      <a:prstDash val="dot"/>
                      <a:round/>
                      <a:headEnd type="none" w="med" len="med"/>
                      <a:tailEnd type="none" w="med" len="med"/>
                    </a:lnB>
                    <a:no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charset="2"/>
                        <a:buChar char="§"/>
                        <a:tabLst/>
                        <a:defRPr/>
                      </a:pPr>
                      <a:r>
                        <a:rPr lang="en-US" sz="1800">
                          <a:latin typeface="Gill Sans" charset="0"/>
                          <a:ea typeface="Gill Sans" charset="0"/>
                          <a:cs typeface="Gill Sans" charset="0"/>
                        </a:rPr>
                        <a:t>Fiorello H. LaGuardia High School of Music &amp;</a:t>
                      </a:r>
                      <a:r>
                        <a:rPr lang="en-US" sz="1800" baseline="0">
                          <a:latin typeface="Gill Sans" charset="0"/>
                          <a:ea typeface="Gill Sans" charset="0"/>
                          <a:cs typeface="Gill Sans" charset="0"/>
                        </a:rPr>
                        <a:t> Art and Performing Arts (LaGuardia High School)</a:t>
                      </a:r>
                      <a:endParaRPr lang="en-US" sz="1800">
                        <a:latin typeface="Gill Sans" charset="0"/>
                        <a:ea typeface="Gill Sans" charset="0"/>
                        <a:cs typeface="Gill Sans" charset="0"/>
                      </a:endParaRPr>
                    </a:p>
                  </a:txBody>
                  <a:tcPr anchor="ctr">
                    <a:noFill/>
                  </a:tcPr>
                </a:tc>
                <a:extLst>
                  <a:ext uri="{0D108BD9-81ED-4DB2-BD59-A6C34878D82A}">
                    <a16:rowId xmlns:a16="http://schemas.microsoft.com/office/drawing/2014/main" val="10007"/>
                  </a:ext>
                </a:extLst>
              </a:tr>
            </a:tbl>
          </a:graphicData>
        </a:graphic>
      </p:graphicFrame>
      <p:sp>
        <p:nvSpPr>
          <p:cNvPr id="4" name="Rectangle 3"/>
          <p:cNvSpPr/>
          <p:nvPr/>
        </p:nvSpPr>
        <p:spPr>
          <a:xfrm>
            <a:off x="0" y="-1"/>
            <a:ext cx="12192000" cy="1030643"/>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a:spLocks noGrp="1"/>
          </p:cNvSpPr>
          <p:nvPr>
            <p:ph type="subTitle" idx="1"/>
          </p:nvPr>
        </p:nvSpPr>
        <p:spPr>
          <a:xfrm>
            <a:off x="450211" y="104472"/>
            <a:ext cx="11615666" cy="926170"/>
          </a:xfrm>
        </p:spPr>
        <p:txBody>
          <a:bodyPr anchor="ctr">
            <a:noAutofit/>
          </a:bodyPr>
          <a:lstStyle/>
          <a:p>
            <a:pPr algn="l">
              <a:lnSpc>
                <a:spcPct val="100000"/>
              </a:lnSpc>
              <a:spcBef>
                <a:spcPts val="0"/>
              </a:spcBef>
              <a:tabLst>
                <a:tab pos="10337800" algn="l"/>
              </a:tabLst>
            </a:pPr>
            <a:r>
              <a:rPr lang="en-US" sz="4000">
                <a:solidFill>
                  <a:schemeClr val="bg1"/>
                </a:solidFill>
                <a:latin typeface="Gill Sans MT" panose="020B0502020104020203" pitchFamily="34" charset="0"/>
              </a:rPr>
              <a:t>What are the Specialized High Schools (SHS)?</a:t>
            </a:r>
          </a:p>
        </p:txBody>
      </p:sp>
      <p:sp>
        <p:nvSpPr>
          <p:cNvPr id="2" name="Slide Number Placeholder 1"/>
          <p:cNvSpPr>
            <a:spLocks noGrp="1"/>
          </p:cNvSpPr>
          <p:nvPr>
            <p:ph type="sldNum" sz="quarter" idx="12"/>
          </p:nvPr>
        </p:nvSpPr>
        <p:spPr/>
        <p:txBody>
          <a:bodyPr/>
          <a:lstStyle/>
          <a:p>
            <a:fld id="{1F02EB2E-5A0D-4771-A8D5-AEF7204D0608}" type="slidenum">
              <a:rPr lang="en-US" smtClean="0"/>
              <a:t>9</a:t>
            </a:fld>
            <a:endParaRPr lang="en-US"/>
          </a:p>
        </p:txBody>
      </p:sp>
    </p:spTree>
    <p:extLst>
      <p:ext uri="{BB962C8B-B14F-4D97-AF65-F5344CB8AC3E}">
        <p14:creationId xmlns:p14="http://schemas.microsoft.com/office/powerpoint/2010/main" val="854828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47625">
          <a:solidFill>
            <a:schemeClr val="tx1">
              <a:lumMod val="50000"/>
              <a:lumOff val="5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47625">
          <a:solidFill>
            <a:schemeClr val="tx1">
              <a:lumMod val="50000"/>
              <a:lumOff val="5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0B1671D0BA9E499CC34AA2561A81F7" ma:contentTypeVersion="4" ma:contentTypeDescription="Create a new document." ma:contentTypeScope="" ma:versionID="86c244b9411fb4cc07983943d31a7c19">
  <xsd:schema xmlns:xsd="http://www.w3.org/2001/XMLSchema" xmlns:xs="http://www.w3.org/2001/XMLSchema" xmlns:p="http://schemas.microsoft.com/office/2006/metadata/properties" xmlns:ns2="84f4a894-2a74-4daf-97cb-18cc5d7367ac" xmlns:ns3="d5eed204-e70e-4159-a046-51aef3a041f6" targetNamespace="http://schemas.microsoft.com/office/2006/metadata/properties" ma:root="true" ma:fieldsID="013278646027dcf54a92ac66cefd968f" ns2:_="" ns3:_="">
    <xsd:import namespace="84f4a894-2a74-4daf-97cb-18cc5d7367ac"/>
    <xsd:import namespace="d5eed204-e70e-4159-a046-51aef3a041f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f4a894-2a74-4daf-97cb-18cc5d7367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eed204-e70e-4159-a046-51aef3a041f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d5eed204-e70e-4159-a046-51aef3a041f6">
      <UserInfo>
        <DisplayName>Salcedo Joanne</DisplayName>
        <AccountId>400</AccountId>
        <AccountType/>
      </UserInfo>
      <UserInfo>
        <DisplayName>Man Lai</DisplayName>
        <AccountId>3147</AccountId>
        <AccountType/>
      </UserInfo>
      <UserInfo>
        <DisplayName>Costa Marion</DisplayName>
        <AccountId>3379</AccountId>
        <AccountType/>
      </UserInfo>
      <UserInfo>
        <DisplayName>Lowe Monica</DisplayName>
        <AccountId>903</AccountId>
        <AccountType/>
      </UserInfo>
      <UserInfo>
        <DisplayName>Berck Leslie</DisplayName>
        <AccountId>393</AccountId>
        <AccountType/>
      </UserInfo>
      <UserInfo>
        <DisplayName>Kaufman Jennifer</DisplayName>
        <AccountId>350</AccountId>
        <AccountType/>
      </UserInfo>
    </SharedWithUsers>
  </documentManagement>
</p:properties>
</file>

<file path=customXml/itemProps1.xml><?xml version="1.0" encoding="utf-8"?>
<ds:datastoreItem xmlns:ds="http://schemas.openxmlformats.org/officeDocument/2006/customXml" ds:itemID="{9C257BCC-818D-4C12-BC14-5A49633265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f4a894-2a74-4daf-97cb-18cc5d7367ac"/>
    <ds:schemaRef ds:uri="d5eed204-e70e-4159-a046-51aef3a041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7A6DF2-EC3F-4685-8AD3-B0A3C97BC886}">
  <ds:schemaRefs>
    <ds:schemaRef ds:uri="http://schemas.microsoft.com/sharepoint/v3/contenttype/forms"/>
  </ds:schemaRefs>
</ds:datastoreItem>
</file>

<file path=customXml/itemProps3.xml><?xml version="1.0" encoding="utf-8"?>
<ds:datastoreItem xmlns:ds="http://schemas.openxmlformats.org/officeDocument/2006/customXml" ds:itemID="{5EE41068-B98C-4CAA-B615-1B045CBFF8C9}">
  <ds:schemaRefs>
    <ds:schemaRef ds:uri="http://www.w3.org/XML/1998/namespace"/>
    <ds:schemaRef ds:uri="http://purl.org/dc/dcmitype/"/>
    <ds:schemaRef ds:uri="d5eed204-e70e-4159-a046-51aef3a041f6"/>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purl.org/dc/terms/"/>
    <ds:schemaRef ds:uri="84f4a894-2a74-4daf-97cb-18cc5d7367ac"/>
  </ds:schemaRefs>
</ds:datastoreItem>
</file>

<file path=docProps/app.xml><?xml version="1.0" encoding="utf-8"?>
<Properties xmlns="http://schemas.openxmlformats.org/officeDocument/2006/extended-properties" xmlns:vt="http://schemas.openxmlformats.org/officeDocument/2006/docPropsVTypes">
  <Template/>
  <TotalTime>2225</TotalTime>
  <Words>6415</Words>
  <Application>Microsoft Macintosh PowerPoint</Application>
  <PresentationFormat>Widescreen</PresentationFormat>
  <Paragraphs>718</Paragraphs>
  <Slides>50</Slides>
  <Notes>45</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50</vt:i4>
      </vt:variant>
    </vt:vector>
  </HeadingPairs>
  <TitlesOfParts>
    <vt:vector size="66" baseType="lpstr">
      <vt:lpstr>Gil Sans MT</vt:lpstr>
      <vt:lpstr>Arial</vt:lpstr>
      <vt:lpstr>Calibri</vt:lpstr>
      <vt:lpstr>Calibri Light</vt:lpstr>
      <vt:lpstr>Courier New</vt:lpstr>
      <vt:lpstr>Franklin Gothic Book</vt:lpstr>
      <vt:lpstr>Franklin Gothic Demi</vt:lpstr>
      <vt:lpstr>Franklin Gothic Medium</vt:lpstr>
      <vt:lpstr>Gill Sans</vt:lpstr>
      <vt:lpstr>Gill Sans MT</vt:lpstr>
      <vt:lpstr>Gill Sans SemiBold</vt:lpstr>
      <vt:lpstr>MS Reference Sans Serif</vt:lpstr>
      <vt:lpstr>Wingdings</vt:lpstr>
      <vt:lpstr>Office Theme</vt:lpstr>
      <vt:lpstr>1_Office Theme</vt:lpstr>
      <vt:lpstr>2_Office Theme</vt:lpstr>
      <vt:lpstr>PowerPoint Presentation</vt:lpstr>
      <vt:lpstr>My Contact Information</vt:lpstr>
      <vt:lpstr>Borough High School Fairs and Open Houses</vt:lpstr>
      <vt:lpstr>TACHS Exam &amp; Catholic Schools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Determining Eligibility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NYCDOE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Vikram Mukhija</dc:creator>
  <cp:lastModifiedBy>Dante Neferteria</cp:lastModifiedBy>
  <cp:revision>668</cp:revision>
  <cp:lastPrinted>2019-05-29T15:28:00Z</cp:lastPrinted>
  <dcterms:created xsi:type="dcterms:W3CDTF">2016-05-11T14:17:07Z</dcterms:created>
  <dcterms:modified xsi:type="dcterms:W3CDTF">2020-10-01T21:49:18Z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0x010100CC0B1671D0BA9E499CC34AA2561A81F7</vt:lpwstr>
  </property>
  <property fmtid="{D5CDD505-2E9C-101B-9397-08002B2CF9AE}" pid="3" name="AuthorIds_UIVersion_9728">
    <vt:lpwstr>393</vt:lpwstr>
  </property>
</Properties>
</file>